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94" r:id="rId2"/>
    <p:sldId id="311" r:id="rId3"/>
    <p:sldId id="312" r:id="rId4"/>
    <p:sldId id="319" r:id="rId5"/>
    <p:sldId id="313" r:id="rId6"/>
    <p:sldId id="316" r:id="rId7"/>
    <p:sldId id="314" r:id="rId8"/>
    <p:sldId id="320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7"/>
    <a:srgbClr val="1313FF"/>
    <a:srgbClr val="1D4690"/>
    <a:srgbClr val="4298D3"/>
    <a:srgbClr val="F2F5F7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103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rgbClr val="575757"/>
                </a:solidFill>
              </a:rPr>
              <a:t>IN LOCKSTEP WITH OPER.</a:t>
            </a:r>
            <a:r>
              <a:rPr lang="en-US" sz="1200" baseline="0" dirty="0">
                <a:solidFill>
                  <a:srgbClr val="575757"/>
                </a:solidFill>
              </a:rPr>
              <a:t> HWRF:</a:t>
            </a:r>
            <a:endParaRPr lang="en-US" sz="1200" dirty="0">
              <a:solidFill>
                <a:srgbClr val="575757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6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1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Research Transitions and Model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Ghassan J. Alaka, Jr.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BB10ABC-89F2-4BA1-8BC1-6C0E6709C2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480" y="3861434"/>
            <a:ext cx="746760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603"/>
    </mc:Choice>
    <mc:Fallback xmlns="">
      <p:transition advClick="0" advTm="66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58440" y="4311351"/>
            <a:ext cx="3475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VALLEY OF DEATH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61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Research to Operations</a:t>
            </a:r>
            <a:br>
              <a:rPr lang="en-US" dirty="0"/>
            </a:br>
            <a:r>
              <a:rPr lang="en-US" sz="2800" dirty="0"/>
              <a:t>Building the Bridge, then the Highway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50" y="2971800"/>
            <a:ext cx="2686050" cy="2914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71600" y="2971800"/>
            <a:ext cx="2686050" cy="2914650"/>
          </a:xfrm>
          <a:prstGeom prst="rect">
            <a:avLst/>
          </a:prstGeom>
        </p:spPr>
      </p:pic>
      <p:pic>
        <p:nvPicPr>
          <p:cNvPr id="1026" name="Picture 2" descr="https://ak7.picdn.net/shutterstock/videos/16765657/thumb/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1078" y="2763837"/>
            <a:ext cx="6049844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/>
          <p:cNvSpPr/>
          <p:nvPr/>
        </p:nvSpPr>
        <p:spPr>
          <a:xfrm>
            <a:off x="3071077" y="3208862"/>
            <a:ext cx="6049844" cy="60838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O2R</a:t>
            </a:r>
            <a:r>
              <a:rPr lang="en-US" dirty="0"/>
              <a:t>					</a:t>
            </a:r>
            <a:r>
              <a:rPr lang="en-US" b="1" dirty="0"/>
              <a:t>R2O</a:t>
            </a:r>
          </a:p>
        </p:txBody>
      </p:sp>
      <p:sp>
        <p:nvSpPr>
          <p:cNvPr id="5" name="TextBox 4"/>
          <p:cNvSpPr txBox="1"/>
          <p:nvPr/>
        </p:nvSpPr>
        <p:spPr>
          <a:xfrm rot="19248983">
            <a:off x="418563" y="289554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Research</a:t>
            </a:r>
          </a:p>
        </p:txBody>
      </p:sp>
      <p:sp>
        <p:nvSpPr>
          <p:cNvPr id="7" name="TextBox 6"/>
          <p:cNvSpPr txBox="1"/>
          <p:nvPr/>
        </p:nvSpPr>
        <p:spPr>
          <a:xfrm rot="2043655">
            <a:off x="9648952" y="2895544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Operations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0328" y="5340304"/>
            <a:ext cx="387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We’ve bridged the gap!</a:t>
            </a:r>
          </a:p>
        </p:txBody>
      </p:sp>
      <p:pic>
        <p:nvPicPr>
          <p:cNvPr id="16" name="Picture 2" descr="https://lh5.googleusercontent.com/xWNRM--DXiSOUmWOcFjsYmkBuh_PKBiWpHqnZl8qGkkgHOAJUpnmOPgGm-8brN6EZWEXxs-Pk-D-Hw7-ZezEEW4UZSPRj3ZXGiPwRcAPhrk0MqG4rFaA-ZJ9_5YQv4zOizdHPyE2x1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235" y="2245236"/>
            <a:ext cx="6807528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638800" y="3416061"/>
            <a:ext cx="2116554" cy="1528344"/>
            <a:chOff x="3429749" y="4672124"/>
            <a:chExt cx="4124325" cy="2123849"/>
          </a:xfrm>
        </p:grpSpPr>
        <p:pic>
          <p:nvPicPr>
            <p:cNvPr id="1028" name="Picture 4" descr="https://image.shutterstock.com/image-vector/truck-cartoon-red-no-simple-260nw-491918500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429749" y="4672124"/>
              <a:ext cx="4124325" cy="212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13497" y="5189168"/>
              <a:ext cx="2227254" cy="72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HFIP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55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246"/>
    </mc:Choice>
    <mc:Fallback xmlns="">
      <p:transition advClick="0" advTm="3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566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Basin-scale HWRF (HWRF-B)</a:t>
            </a:r>
            <a:br>
              <a:rPr lang="en-US" dirty="0"/>
            </a:br>
            <a:r>
              <a:rPr lang="en-US" sz="2800" dirty="0"/>
              <a:t>A successful R2A transition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095500"/>
            <a:ext cx="7650393" cy="3408363"/>
          </a:xfrm>
        </p:spPr>
      </p:pic>
      <p:sp>
        <p:nvSpPr>
          <p:cNvPr id="11" name="TextBox 10"/>
          <p:cNvSpPr txBox="1"/>
          <p:nvPr/>
        </p:nvSpPr>
        <p:spPr>
          <a:xfrm>
            <a:off x="238125" y="2272883"/>
            <a:ext cx="3876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Built on collaborations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Multiple moving nests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Multi-scale interactions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Improved performance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Paving way to HAFS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5383" y="5679172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 Zhang et al. 2016</a:t>
            </a:r>
          </a:p>
          <a:p>
            <a:r>
              <a:rPr lang="en-US" dirty="0"/>
              <a:t>Alaka et al.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295D2-3D31-4691-8873-24715C1C7A11}"/>
              </a:ext>
            </a:extLst>
          </p:cNvPr>
          <p:cNvSpPr txBox="1"/>
          <p:nvPr/>
        </p:nvSpPr>
        <p:spPr>
          <a:xfrm>
            <a:off x="5373370" y="5733026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HRD collaborated with EMC, DTC, &amp; RDHPCS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0C9A81-D840-4D46-8CA0-4A0BEAD3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810814"/>
            <a:ext cx="7540313" cy="3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3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3286"/>
    </mc:Choice>
    <mc:Fallback xmlns="">
      <p:transition advClick="0" advTm="2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1B500D-3E57-134A-96EA-6F367B3568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705" y="846606"/>
            <a:ext cx="1067819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Evolution of HWRF-B</a:t>
            </a:r>
          </a:p>
        </p:txBody>
      </p:sp>
      <p:sp>
        <p:nvSpPr>
          <p:cNvPr id="96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24765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11444" y="1674411"/>
            <a:ext cx="2865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Oper</a:t>
            </a:r>
            <a:r>
              <a:rPr lang="en-US" sz="1500" b="1" dirty="0"/>
              <a:t>. HWRF Implementation</a:t>
            </a:r>
          </a:p>
          <a:p>
            <a:r>
              <a:rPr lang="en-US" sz="1500" b="1" dirty="0"/>
              <a:t>&amp; Public Release</a:t>
            </a:r>
          </a:p>
        </p:txBody>
      </p:sp>
      <p:sp>
        <p:nvSpPr>
          <p:cNvPr id="46" name="Right Arrow 45"/>
          <p:cNvSpPr/>
          <p:nvPr/>
        </p:nvSpPr>
        <p:spPr>
          <a:xfrm>
            <a:off x="2783345" y="1710811"/>
            <a:ext cx="637942" cy="4754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76551" y="1772261"/>
            <a:ext cx="152400" cy="4704739"/>
            <a:chOff x="476250" y="1772261"/>
            <a:chExt cx="152400" cy="470473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5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34671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2012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867151" y="1772261"/>
            <a:ext cx="152400" cy="4704739"/>
            <a:chOff x="476250" y="1772261"/>
            <a:chExt cx="152400" cy="470473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67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44577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2013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4857751" y="1772261"/>
            <a:ext cx="152400" cy="4704739"/>
            <a:chOff x="476250" y="1772261"/>
            <a:chExt cx="152400" cy="4704739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75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54483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2014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5848351" y="1772261"/>
            <a:ext cx="152400" cy="4704739"/>
            <a:chOff x="476250" y="1772261"/>
            <a:chExt cx="152400" cy="470473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82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6438900" y="6538586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2015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6838951" y="1776719"/>
            <a:ext cx="152400" cy="4704739"/>
            <a:chOff x="476250" y="1772261"/>
            <a:chExt cx="152400" cy="470473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93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7429500" y="6538586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2016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7829551" y="1776719"/>
            <a:ext cx="152400" cy="4704739"/>
            <a:chOff x="476250" y="1772261"/>
            <a:chExt cx="152400" cy="470473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10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Connector 102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84201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2017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8820151" y="1772261"/>
            <a:ext cx="152400" cy="4704739"/>
            <a:chOff x="476250" y="1772261"/>
            <a:chExt cx="152400" cy="470473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111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94107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2018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9810751" y="1772261"/>
            <a:ext cx="152400" cy="4704739"/>
            <a:chOff x="476250" y="1772261"/>
            <a:chExt cx="152400" cy="4704739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118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Straight Connector 116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104013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2019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10801351" y="1772261"/>
            <a:ext cx="152400" cy="4704739"/>
            <a:chOff x="476250" y="1772261"/>
            <a:chExt cx="152400" cy="4704739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12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Straight Connector 122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>
          <a:xfrm>
            <a:off x="2667000" y="6400800"/>
            <a:ext cx="9389604" cy="0"/>
          </a:xfrm>
          <a:prstGeom prst="straightConnector1">
            <a:avLst/>
          </a:prstGeom>
          <a:ln>
            <a:solidFill>
              <a:srgbClr val="1D46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10580" y="2404446"/>
            <a:ext cx="2865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HWRF-B Development</a:t>
            </a:r>
          </a:p>
          <a:p>
            <a:pPr>
              <a:tabLst>
                <a:tab pos="228600" algn="l"/>
              </a:tabLst>
            </a:pPr>
            <a:r>
              <a:rPr lang="en-US" sz="1400" b="1" i="1" dirty="0">
                <a:solidFill>
                  <a:srgbClr val="575757"/>
                </a:solidFill>
              </a:rPr>
              <a:t> 	R2A @ Readiness Level 4</a:t>
            </a:r>
          </a:p>
        </p:txBody>
      </p:sp>
      <p:sp>
        <p:nvSpPr>
          <p:cNvPr id="127" name="Right Arrow 126"/>
          <p:cNvSpPr/>
          <p:nvPr/>
        </p:nvSpPr>
        <p:spPr>
          <a:xfrm>
            <a:off x="2783344" y="2448580"/>
            <a:ext cx="2626856" cy="4754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HRD/EMC/DTC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3429000" y="1787649"/>
            <a:ext cx="4345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75757"/>
                </a:solidFill>
              </a:rPr>
              <a:t>HRD/EMC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10579" y="3037978"/>
            <a:ext cx="286510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Real-Time Demonstrations</a:t>
            </a:r>
          </a:p>
          <a:p>
            <a:pPr>
              <a:tabLst>
                <a:tab pos="228600" algn="l"/>
              </a:tabLst>
            </a:pPr>
            <a:r>
              <a:rPr lang="en-US" sz="1500" b="1" dirty="0"/>
              <a:t>	</a:t>
            </a:r>
            <a:r>
              <a:rPr lang="en-US" sz="1400" b="1" i="1" dirty="0">
                <a:solidFill>
                  <a:srgbClr val="575757"/>
                </a:solidFill>
              </a:rPr>
              <a:t>R2A @ Readiness Levels 5-7</a:t>
            </a:r>
            <a:endParaRPr lang="en-US" sz="1400" b="1" dirty="0"/>
          </a:p>
        </p:txBody>
      </p:sp>
      <p:sp>
        <p:nvSpPr>
          <p:cNvPr id="130" name="Right Arrow 129"/>
          <p:cNvSpPr/>
          <p:nvPr/>
        </p:nvSpPr>
        <p:spPr>
          <a:xfrm>
            <a:off x="5424117" y="3085194"/>
            <a:ext cx="6224393" cy="4749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HRD/EMC/DTC/RDHPCS; Supported by HFIP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10580" y="3686899"/>
            <a:ext cx="28651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Community Code Merge</a:t>
            </a:r>
          </a:p>
          <a:p>
            <a:pPr>
              <a:tabLst>
                <a:tab pos="228600" algn="l"/>
              </a:tabLst>
            </a:pPr>
            <a:r>
              <a:rPr lang="en-US" sz="1400" b="1" dirty="0"/>
              <a:t>	</a:t>
            </a:r>
            <a:r>
              <a:rPr lang="en-US" sz="1400" b="1" i="1" dirty="0">
                <a:solidFill>
                  <a:srgbClr val="575757"/>
                </a:solidFill>
              </a:rPr>
              <a:t>R2A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6915393" y="3715927"/>
            <a:ext cx="2783346" cy="4754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HRD/EMC/DTC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8126" y="5063961"/>
            <a:ext cx="28651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Dynamic Ocean Coupling</a:t>
            </a:r>
          </a:p>
          <a:p>
            <a:pPr>
              <a:tabLst>
                <a:tab pos="228600" algn="l"/>
              </a:tabLst>
            </a:pPr>
            <a:r>
              <a:rPr lang="en-US" sz="1400" b="1" dirty="0"/>
              <a:t>	</a:t>
            </a:r>
            <a:r>
              <a:rPr lang="en-US" sz="1400" b="1" i="1" dirty="0">
                <a:solidFill>
                  <a:srgbClr val="575757"/>
                </a:solidFill>
              </a:rPr>
              <a:t>R2A</a:t>
            </a:r>
          </a:p>
        </p:txBody>
      </p:sp>
      <p:sp>
        <p:nvSpPr>
          <p:cNvPr id="134" name="Right Arrow 133"/>
          <p:cNvSpPr/>
          <p:nvPr/>
        </p:nvSpPr>
        <p:spPr>
          <a:xfrm>
            <a:off x="8901050" y="5095521"/>
            <a:ext cx="2495550" cy="4754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HRD/EMC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8126" y="4346998"/>
            <a:ext cx="28651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Better Data Assimilation</a:t>
            </a:r>
          </a:p>
          <a:p>
            <a:pPr>
              <a:tabLst>
                <a:tab pos="228600" algn="l"/>
              </a:tabLst>
            </a:pPr>
            <a:r>
              <a:rPr lang="en-US" sz="1400" b="1" dirty="0"/>
              <a:t>	</a:t>
            </a:r>
            <a:r>
              <a:rPr lang="en-US" sz="1400" b="1" i="1" dirty="0">
                <a:solidFill>
                  <a:srgbClr val="575757"/>
                </a:solidFill>
              </a:rPr>
              <a:t>O2R &amp; R2O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0F303BD-57E7-F043-BFED-34B154662962}"/>
              </a:ext>
            </a:extLst>
          </p:cNvPr>
          <p:cNvSpPr txBox="1"/>
          <p:nvPr/>
        </p:nvSpPr>
        <p:spPr>
          <a:xfrm>
            <a:off x="15089" y="5766876"/>
            <a:ext cx="2865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HWRF-B Implementation</a:t>
            </a:r>
          </a:p>
          <a:p>
            <a:r>
              <a:rPr lang="en-US" sz="1400" b="1" i="1" dirty="0">
                <a:solidFill>
                  <a:srgbClr val="575757"/>
                </a:solidFill>
              </a:rPr>
              <a:t>     R2O @ Readiness Level 8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8420100" y="4372959"/>
            <a:ext cx="2660088" cy="4754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HRD/EMC/DTC</a:t>
            </a:r>
          </a:p>
        </p:txBody>
      </p:sp>
      <p:sp>
        <p:nvSpPr>
          <p:cNvPr id="138" name="Right Arrow 137"/>
          <p:cNvSpPr/>
          <p:nvPr/>
        </p:nvSpPr>
        <p:spPr>
          <a:xfrm>
            <a:off x="10273370" y="5801868"/>
            <a:ext cx="1783234" cy="4754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HRD/EMC/DTC</a:t>
            </a:r>
          </a:p>
        </p:txBody>
      </p:sp>
      <p:sp>
        <p:nvSpPr>
          <p:cNvPr id="139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11391900" y="6534128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2020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11791951" y="1772261"/>
            <a:ext cx="152400" cy="4704739"/>
            <a:chOff x="476250" y="1772261"/>
            <a:chExt cx="152400" cy="4704739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476250" y="5867400"/>
              <a:ext cx="152400" cy="609600"/>
              <a:chOff x="762000" y="3197683"/>
              <a:chExt cx="152400" cy="609600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143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2" name="Straight Connector 141"/>
            <p:cNvCxnSpPr/>
            <p:nvPr/>
          </p:nvCxnSpPr>
          <p:spPr>
            <a:xfrm flipV="1">
              <a:off x="552449" y="1772261"/>
              <a:ext cx="0" cy="4095139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37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627"/>
    </mc:Choice>
    <mc:Fallback xmlns="">
      <p:transition advClick="0" advTm="5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 animBg="1"/>
      <p:bldP spid="129" grpId="0"/>
      <p:bldP spid="130" grpId="0" animBg="1"/>
      <p:bldP spid="131" grpId="0"/>
      <p:bldP spid="132" grpId="0" animBg="1"/>
      <p:bldP spid="133" grpId="0"/>
      <p:bldP spid="134" grpId="0" animBg="1"/>
      <p:bldP spid="135" grpId="0"/>
      <p:bldP spid="136" grpId="0"/>
      <p:bldP spid="137" grpId="0" animBg="1"/>
      <p:bldP spid="1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C8B2BD-7B26-4D2E-8D95-CE34549F5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828" y="2160324"/>
            <a:ext cx="3524150" cy="341071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066924-6F20-48CC-8A0B-FC54C08C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58828" y="2166766"/>
            <a:ext cx="3521723" cy="34083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5103450" y="2242681"/>
            <a:ext cx="2783305" cy="878468"/>
            <a:chOff x="5536394" y="921532"/>
            <a:chExt cx="2783305" cy="878468"/>
          </a:xfrm>
        </p:grpSpPr>
        <p:sp>
          <p:nvSpPr>
            <p:cNvPr id="72" name="Shape 195"/>
            <p:cNvSpPr txBox="1"/>
            <p:nvPr/>
          </p:nvSpPr>
          <p:spPr>
            <a:xfrm>
              <a:off x="5536394" y="1201947"/>
              <a:ext cx="2783305" cy="59805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Multiple hurricane nests within a single model domain</a:t>
              </a:r>
            </a:p>
          </p:txBody>
        </p:sp>
        <p:sp>
          <p:nvSpPr>
            <p:cNvPr id="73" name="Shape 195"/>
            <p:cNvSpPr txBox="1"/>
            <p:nvPr/>
          </p:nvSpPr>
          <p:spPr>
            <a:xfrm>
              <a:off x="5536394" y="921532"/>
              <a:ext cx="2783305" cy="28041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Achievement</a:t>
              </a:r>
            </a:p>
          </p:txBody>
        </p:sp>
      </p:grpSp>
      <p:pic>
        <p:nvPicPr>
          <p:cNvPr id="55" name="Picture 2" descr="C:\Users\Ghassan.Alaka\Documents\HFIP\HB18_v2_forecast\SHDL.2018091112.basin.f03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98" y="2121706"/>
            <a:ext cx="7988232" cy="366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18" y="846137"/>
            <a:ext cx="7416437" cy="1325563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The Value of Multiple Moving Nests</a:t>
            </a:r>
            <a:br>
              <a:rPr lang="en-US" dirty="0"/>
            </a:br>
            <a:r>
              <a:rPr lang="en-US" sz="2600" dirty="0"/>
              <a:t>Would Hurricane Isaac Intensify or Dissipate?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254407" y="5591470"/>
            <a:ext cx="3810000" cy="13519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High-resolution forecasts for Florence were critical to improve Isaac forecasts.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5099E-B194-4CE0-999A-A819838313BA}"/>
              </a:ext>
            </a:extLst>
          </p:cNvPr>
          <p:cNvSpPr/>
          <p:nvPr/>
        </p:nvSpPr>
        <p:spPr>
          <a:xfrm>
            <a:off x="9124950" y="2473073"/>
            <a:ext cx="228600" cy="257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D66E0-A846-4B9B-B5CE-A166312F3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750" y="1230765"/>
            <a:ext cx="2858327" cy="8910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B98F9B-C358-4AD8-866B-555F1EB4E731}"/>
              </a:ext>
            </a:extLst>
          </p:cNvPr>
          <p:cNvSpPr txBox="1"/>
          <p:nvPr/>
        </p:nvSpPr>
        <p:spPr>
          <a:xfrm>
            <a:off x="612774" y="5959643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Alaka et al. 2019, in preparation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D7AC78-D818-4ABB-B6DA-E9A4D2EC4DD9}"/>
              </a:ext>
            </a:extLst>
          </p:cNvPr>
          <p:cNvSpPr/>
          <p:nvPr/>
        </p:nvSpPr>
        <p:spPr>
          <a:xfrm>
            <a:off x="674036" y="2571342"/>
            <a:ext cx="7346014" cy="29718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292447" y="4050097"/>
            <a:ext cx="245962" cy="237281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036598" y="3787720"/>
            <a:ext cx="757660" cy="762037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160497" y="3795469"/>
            <a:ext cx="245962" cy="237281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04648" y="3533092"/>
            <a:ext cx="757660" cy="762037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75163" y="3315063"/>
            <a:ext cx="245962" cy="237281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319314" y="3052686"/>
            <a:ext cx="757660" cy="762037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Curved Down Arrow 61"/>
          <p:cNvSpPr/>
          <p:nvPr/>
        </p:nvSpPr>
        <p:spPr>
          <a:xfrm rot="2358224">
            <a:off x="4895210" y="3202061"/>
            <a:ext cx="828335" cy="509587"/>
          </a:xfrm>
          <a:prstGeom prst="curvedDownArrow">
            <a:avLst/>
          </a:prstGeom>
          <a:solidFill>
            <a:srgbClr val="00B0F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69795" y="2769939"/>
            <a:ext cx="845103" cy="276999"/>
          </a:xfrm>
          <a:prstGeom prst="rect">
            <a:avLst/>
          </a:prstGeom>
          <a:solidFill>
            <a:sysClr val="window" lastClr="FFFFFF">
              <a:alpha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FLORENCE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132337" y="4559078"/>
            <a:ext cx="566181" cy="276999"/>
          </a:xfrm>
          <a:prstGeom prst="rect">
            <a:avLst/>
          </a:prstGeom>
          <a:solidFill>
            <a:sysClr val="window" lastClr="FFFFFF">
              <a:alpha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ISAAC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47643" y="3243792"/>
            <a:ext cx="675185" cy="276999"/>
          </a:xfrm>
          <a:prstGeom prst="rect">
            <a:avLst/>
          </a:prstGeom>
          <a:solidFill>
            <a:sysClr val="window" lastClr="FFFFFF">
              <a:alpha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HELENE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8890" y="2963242"/>
            <a:ext cx="3405271" cy="923330"/>
          </a:xfrm>
          <a:prstGeom prst="rect">
            <a:avLst/>
          </a:prstGeom>
          <a:solidFill>
            <a:srgbClr val="FFFFFF"/>
          </a:solidFill>
          <a:ln w="28575"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Outflow from Florence &amp; Helene intensified the wind shear near Isaac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28137" y="4183753"/>
            <a:ext cx="2731675" cy="877163"/>
          </a:xfrm>
          <a:prstGeom prst="rect">
            <a:avLst/>
          </a:prstGeom>
          <a:solidFill>
            <a:srgbClr val="FFFFFF"/>
          </a:solidFill>
          <a:ln w="28575"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High shear tilted Isaac’s vortex and entrained dry air into Isaac’s core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1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086"/>
    </mc:Choice>
    <mc:Fallback xmlns="">
      <p:transition advClick="0" advTm="5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53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241383" y="4148148"/>
            <a:ext cx="3505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Vortex structure did not impact track uncertainty.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64997" y="2107571"/>
            <a:ext cx="2530246" cy="4684359"/>
            <a:chOff x="9296400" y="2113001"/>
            <a:chExt cx="2530246" cy="46843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6400" y="2514599"/>
              <a:ext cx="2530246" cy="42827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718952" y="2113001"/>
              <a:ext cx="168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Vortex - Winds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6137"/>
            <a:ext cx="10515600" cy="1325563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Multi-Scale Interactions Using Ensembles</a:t>
            </a:r>
            <a:br>
              <a:rPr lang="en-US" sz="3200" dirty="0"/>
            </a:br>
            <a:r>
              <a:rPr lang="en-US" sz="2800" dirty="0"/>
              <a:t>Was Hurricane Joaquin Going to Hit the U.S.?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89" y="2895600"/>
            <a:ext cx="3467634" cy="335526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0176722">
            <a:off x="4045030" y="3690018"/>
            <a:ext cx="1066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800842">
            <a:off x="4022991" y="4799600"/>
            <a:ext cx="1066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9718" y="2249268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80-member HWRF-B Ensemble</a:t>
            </a:r>
          </a:p>
          <a:p>
            <a:pPr algn="ctr"/>
            <a:r>
              <a:rPr lang="en-US" dirty="0"/>
              <a:t>for Hurricane Joaquin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3196062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Good Tracks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5213" y="5421868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Bad Tracks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44853" y="3732650"/>
            <a:ext cx="35052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Environment differences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</a:rPr>
              <a:t>dominated track uncertainty.</a:t>
            </a:r>
          </a:p>
          <a:p>
            <a:pPr algn="ctr"/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b="1" dirty="0">
                <a:solidFill>
                  <a:schemeClr val="accent6"/>
                </a:solidFill>
              </a:rPr>
              <a:t>Differences could be traced back to initial conditions.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A85C11-0358-4518-B016-FC379016132E}"/>
              </a:ext>
            </a:extLst>
          </p:cNvPr>
          <p:cNvSpPr txBox="1"/>
          <p:nvPr/>
        </p:nvSpPr>
        <p:spPr>
          <a:xfrm>
            <a:off x="8960672" y="580721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Alaka et al. 2019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9D3600-6243-494B-8F54-666A78E23BEF}"/>
              </a:ext>
            </a:extLst>
          </p:cNvPr>
          <p:cNvGrpSpPr/>
          <p:nvPr/>
        </p:nvGrpSpPr>
        <p:grpSpPr>
          <a:xfrm>
            <a:off x="5197569" y="2095037"/>
            <a:ext cx="3147015" cy="4707101"/>
            <a:chOff x="7939737" y="1601876"/>
            <a:chExt cx="3147015" cy="4707101"/>
          </a:xfrm>
        </p:grpSpPr>
        <p:sp>
          <p:nvSpPr>
            <p:cNvPr id="20" name="Rectangle 19"/>
            <p:cNvSpPr/>
            <p:nvPr/>
          </p:nvSpPr>
          <p:spPr>
            <a:xfrm>
              <a:off x="8244853" y="1656883"/>
              <a:ext cx="2641367" cy="4652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2852A88-C957-4B42-9A26-545968DBEFDE}"/>
                </a:ext>
              </a:extLst>
            </p:cNvPr>
            <p:cNvGrpSpPr/>
            <p:nvPr/>
          </p:nvGrpSpPr>
          <p:grpSpPr>
            <a:xfrm>
              <a:off x="7939737" y="1601876"/>
              <a:ext cx="3147015" cy="4557284"/>
              <a:chOff x="5311185" y="2145267"/>
              <a:chExt cx="3147015" cy="455728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311185" y="2145267"/>
                <a:ext cx="3147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Environment – Steering Flow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54DE24A-443E-4595-96B7-B78C440DE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7914" y="2514599"/>
                <a:ext cx="2230715" cy="4187952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40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582"/>
    </mc:Choice>
    <mc:Fallback xmlns="">
      <p:transition advClick="0" advTm="47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1" grpId="0"/>
      <p:bldP spid="12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1F6EFC-7C3A-4ABC-B2D5-143399410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20" y="2431139"/>
            <a:ext cx="10515600" cy="3508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821" y="851693"/>
            <a:ext cx="7467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Improved Performance</a:t>
            </a:r>
            <a:br>
              <a:rPr lang="en-US" dirty="0"/>
            </a:br>
            <a:r>
              <a:rPr lang="en-US" sz="2800" dirty="0"/>
              <a:t>2019 North Atlantic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0498" y="2051574"/>
            <a:ext cx="17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TRACK SKILL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66C33-0603-41B6-A80D-EC5BA52AE2B9}"/>
              </a:ext>
            </a:extLst>
          </p:cNvPr>
          <p:cNvSpPr txBox="1"/>
          <p:nvPr/>
        </p:nvSpPr>
        <p:spPr>
          <a:xfrm>
            <a:off x="4105275" y="28763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313FF"/>
                </a:solidFill>
              </a:rPr>
              <a:t>HWRF-B better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0853D-0B48-44BB-A8AC-4CE36736F0BD}"/>
              </a:ext>
            </a:extLst>
          </p:cNvPr>
          <p:cNvSpPr txBox="1"/>
          <p:nvPr/>
        </p:nvSpPr>
        <p:spPr>
          <a:xfrm>
            <a:off x="4220691" y="456406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HWRF better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40FD4-3AB0-4CAD-93D1-3C3E84C31A43}"/>
              </a:ext>
            </a:extLst>
          </p:cNvPr>
          <p:cNvSpPr txBox="1"/>
          <p:nvPr/>
        </p:nvSpPr>
        <p:spPr>
          <a:xfrm>
            <a:off x="9506159" y="28763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313FF"/>
                </a:solidFill>
              </a:rPr>
              <a:t>HWRF-B better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D4FC0-CE41-4E3F-9F57-9CBCC461F937}"/>
              </a:ext>
            </a:extLst>
          </p:cNvPr>
          <p:cNvSpPr txBox="1"/>
          <p:nvPr/>
        </p:nvSpPr>
        <p:spPr>
          <a:xfrm>
            <a:off x="9621575" y="456803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HWRF better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1608A-2E54-40F7-AD50-0BE3D9FFAAFD}"/>
              </a:ext>
            </a:extLst>
          </p:cNvPr>
          <p:cNvSpPr txBox="1"/>
          <p:nvPr/>
        </p:nvSpPr>
        <p:spPr>
          <a:xfrm>
            <a:off x="8093874" y="2051574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INTENSITY SKILL</a:t>
            </a:r>
          </a:p>
        </p:txBody>
      </p:sp>
    </p:spTree>
    <p:extLst>
      <p:ext uri="{BB962C8B-B14F-4D97-AF65-F5344CB8AC3E}">
        <p14:creationId xmlns:p14="http://schemas.microsoft.com/office/powerpoint/2010/main" val="17550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615"/>
    </mc:Choice>
    <mc:Fallback xmlns="">
      <p:transition advClick="0" advTm="296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D79A3E-E2D2-4567-8D0C-C7E0BB8C61F4}"/>
              </a:ext>
            </a:extLst>
          </p:cNvPr>
          <p:cNvSpPr/>
          <p:nvPr/>
        </p:nvSpPr>
        <p:spPr>
          <a:xfrm>
            <a:off x="1962150" y="1933575"/>
            <a:ext cx="8267700" cy="4238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13E03-4C06-453A-B2D9-BB255095D9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75" y="2001837"/>
            <a:ext cx="8090080" cy="415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61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AOML Hurricane Model Viewer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dirty="0"/>
              <a:t>Visualization for Experimental &amp; Operational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61151" y="6172200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https://storm.aoml.noaa.gov/basin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A2D95E-9336-4DA0-8055-D5FBDC1C5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744" y="2001837"/>
            <a:ext cx="8102511" cy="4151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729D2A-B64F-4ED5-8098-6E5BB8B18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923" y="2001711"/>
            <a:ext cx="8094332" cy="4151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4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78"/>
    </mc:Choice>
    <mc:Fallback xmlns="">
      <p:transition advClick="0" advTm="4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29"/>
    </mc:Choice>
    <mc:Fallback xmlns="">
      <p:transition advClick="0" advTm="552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5|10.1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1.6|0.3|0.7|0.7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9|1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4.8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21889</TotalTime>
  <Words>379</Words>
  <Application>Microsoft Macintosh PowerPoint</Application>
  <PresentationFormat>Widescreen</PresentationFormat>
  <Paragraphs>100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Advances in Research Transitions and Model Evaluation</vt:lpstr>
      <vt:lpstr>Research to Operations Building the Bridge, then the Highway</vt:lpstr>
      <vt:lpstr>Basin-scale HWRF (HWRF-B) A successful R2A transition</vt:lpstr>
      <vt:lpstr>Evolution of HWRF-B</vt:lpstr>
      <vt:lpstr>The Value of Multiple Moving Nests Would Hurricane Isaac Intensify or Dissipate?</vt:lpstr>
      <vt:lpstr>Multi-Scale Interactions Using Ensembles Was Hurricane Joaquin Going to Hit the U.S.?</vt:lpstr>
      <vt:lpstr>Improved Performance 2019 North Atlantic Verification</vt:lpstr>
      <vt:lpstr>AOML Hurricane Model Viewer Visualization for Experimental &amp; Operational Models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143</cp:revision>
  <dcterms:created xsi:type="dcterms:W3CDTF">2019-08-06T19:42:43Z</dcterms:created>
  <dcterms:modified xsi:type="dcterms:W3CDTF">2019-11-12T13:19:03Z</dcterms:modified>
</cp:coreProperties>
</file>