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94" r:id="rId2"/>
    <p:sldId id="307" r:id="rId3"/>
    <p:sldId id="298" r:id="rId4"/>
    <p:sldId id="308" r:id="rId5"/>
    <p:sldId id="300" r:id="rId6"/>
    <p:sldId id="310" r:id="rId7"/>
    <p:sldId id="312" r:id="rId8"/>
    <p:sldId id="311" r:id="rId9"/>
    <p:sldId id="304" r:id="rId10"/>
    <p:sldId id="305" r:id="rId11"/>
    <p:sldId id="306" r:id="rId12"/>
    <p:sldId id="309" r:id="rId13"/>
    <p:sldId id="301" r:id="rId14"/>
    <p:sldId id="314" r:id="rId15"/>
    <p:sldId id="286" r:id="rId16"/>
    <p:sldId id="313" r:id="rId17"/>
    <p:sldId id="287" r:id="rId18"/>
    <p:sldId id="316" r:id="rId19"/>
    <p:sldId id="303" r:id="rId20"/>
    <p:sldId id="315" r:id="rId21"/>
    <p:sldId id="2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8DC"/>
    <a:srgbClr val="1D4690"/>
    <a:srgbClr val="168DCF"/>
    <a:srgbClr val="4298D3"/>
    <a:srgbClr val="F2F5F7"/>
    <a:srgbClr val="DADDE0"/>
    <a:srgbClr val="575757"/>
    <a:srgbClr val="ACACAC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10" autoAdjust="0"/>
    <p:restoredTop sz="86369"/>
  </p:normalViewPr>
  <p:slideViewPr>
    <p:cSldViewPr snapToObjects="1">
      <p:cViewPr varScale="1">
        <p:scale>
          <a:sx n="131" d="100"/>
          <a:sy n="131" d="100"/>
        </p:scale>
        <p:origin x="91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46B343-25FC-4040-8C1D-19C20F6E4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73B9B-CC70-874C-BF13-BEDD16B12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FD94-0376-F94B-8829-32106F229FB7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A5E96-D065-BA40-9088-390449C75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17056-518B-824D-992C-F5C7AD624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73C2-1A0A-6148-AB77-25A47CD8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C35B-83D0-B04F-AA0A-7C54EB63E0C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9663B-47F3-AE4A-92C7-367FE9E3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36B4A8D-6DBD-6148-AD41-5FA9FF4C6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078282"/>
            <a:ext cx="614193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EEDB-3FA0-4245-9BCA-46B9B0CFE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21303"/>
            <a:ext cx="5157787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3201-4FAB-C343-AFCC-3110AFBB26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20948"/>
            <a:ext cx="5157787" cy="276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E41A5-A449-BE4B-8AB1-65944CAE93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821610"/>
            <a:ext cx="5183188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3B432-6DD9-F544-A2F2-976DA5E2D74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29000"/>
            <a:ext cx="5183188" cy="2760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613DF-3265-7C4D-8D91-BAE4C37F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A08937-EC18-A749-9300-1BE7D16B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81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FEAB9-964F-934D-8A34-973E5BC0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1A5F8D-A1BB-D746-AF4F-EF1F5769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818930"/>
            <a:ext cx="38084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Table/ Columns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1ED3C4F7-3FDD-7D45-B182-A7CE6598DF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0" y="2819400"/>
            <a:ext cx="89916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DC2C1-AFF5-E743-A642-EB85D9C475AB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862222-3BBD-C44A-98A8-FAE859849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53000"/>
            <a:ext cx="12192000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800" y="2895600"/>
            <a:ext cx="8534400" cy="190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8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E487D-1EA9-6C48-96D3-AD292BB1E30B}"/>
              </a:ext>
            </a:extLst>
          </p:cNvPr>
          <p:cNvCxnSpPr>
            <a:cxnSpLocks/>
          </p:cNvCxnSpPr>
          <p:nvPr userDrawn="1"/>
        </p:nvCxnSpPr>
        <p:spPr>
          <a:xfrm>
            <a:off x="800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A62A000-CEA5-624F-895C-D8034A444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3429000"/>
            <a:ext cx="3505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30ppm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505EBC-6A20-2C43-A176-54EB308A1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399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138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412F38-15CF-FB4A-889C-42A2D21F9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9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4129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8B5C5-B200-204A-9595-9468ABBCCE9D}"/>
              </a:ext>
            </a:extLst>
          </p:cNvPr>
          <p:cNvGrpSpPr/>
          <p:nvPr userDrawn="1"/>
        </p:nvGrpSpPr>
        <p:grpSpPr>
          <a:xfrm>
            <a:off x="1734858" y="4640891"/>
            <a:ext cx="382489" cy="382489"/>
            <a:chOff x="6553198" y="2590804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E2B5AD-1154-B341-B2D2-758FE20764C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193BC-9955-B040-B5EA-1BE13F6D8AEA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9D01041-7402-B442-A8BA-C491C382E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2611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2894A4-33E2-7B41-8BDE-283283F1AEFD}"/>
              </a:ext>
            </a:extLst>
          </p:cNvPr>
          <p:cNvGrpSpPr/>
          <p:nvPr userDrawn="1"/>
        </p:nvGrpSpPr>
        <p:grpSpPr>
          <a:xfrm>
            <a:off x="1772210" y="2895599"/>
            <a:ext cx="382489" cy="382489"/>
            <a:chOff x="6553198" y="2590804"/>
            <a:chExt cx="457200" cy="45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C4C691-3D7A-6540-9FA7-F69F4E5D21B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ABD34-8119-3140-A3B3-9DFC1E25E082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8BE42A-EB25-F54A-AC39-DF1EB4B56F59}"/>
              </a:ext>
            </a:extLst>
          </p:cNvPr>
          <p:cNvGrpSpPr/>
          <p:nvPr userDrawn="1"/>
        </p:nvGrpSpPr>
        <p:grpSpPr>
          <a:xfrm>
            <a:off x="6553200" y="4640885"/>
            <a:ext cx="382489" cy="382489"/>
            <a:chOff x="6553198" y="2590804"/>
            <a:chExt cx="457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C0EDDF-D34B-C44D-9E22-C087597DD77A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8DFC50-D275-1148-B252-47F32B20A657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50EA60-C3A0-394D-AC5A-418C89080998}"/>
              </a:ext>
            </a:extLst>
          </p:cNvPr>
          <p:cNvGrpSpPr/>
          <p:nvPr userDrawn="1"/>
        </p:nvGrpSpPr>
        <p:grpSpPr>
          <a:xfrm>
            <a:off x="6553199" y="2895599"/>
            <a:ext cx="382489" cy="382489"/>
            <a:chOff x="6553198" y="2590804"/>
            <a:chExt cx="457200" cy="4572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4BEE01-0B15-DD4F-A949-209C4D13BAB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117C35-C681-5043-8C1F-228F3C30C848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Wa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D0F53F-CADD-9448-BE3D-0E40DD004CA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013259-AA9B-E341-A3C1-B0A32677BD7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Progress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8DDE3-99A5-7D4E-BC2F-B9133003B423}"/>
              </a:ext>
            </a:extLst>
          </p:cNvPr>
          <p:cNvGrpSpPr/>
          <p:nvPr userDrawn="1"/>
        </p:nvGrpSpPr>
        <p:grpSpPr>
          <a:xfrm>
            <a:off x="3352800" y="3352800"/>
            <a:ext cx="5576776" cy="1724799"/>
            <a:chOff x="3200400" y="3533001"/>
            <a:chExt cx="5576776" cy="17247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F1A6A-A334-4E47-9851-004B55F5D82A}"/>
                </a:ext>
              </a:extLst>
            </p:cNvPr>
            <p:cNvSpPr/>
            <p:nvPr userDrawn="1"/>
          </p:nvSpPr>
          <p:spPr>
            <a:xfrm>
              <a:off x="3740888" y="3603552"/>
              <a:ext cx="3886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D8285-29B9-B240-BF9D-5D372C190418}"/>
                </a:ext>
              </a:extLst>
            </p:cNvPr>
            <p:cNvSpPr/>
            <p:nvPr userDrawn="1"/>
          </p:nvSpPr>
          <p:spPr>
            <a:xfrm>
              <a:off x="7627088" y="3603552"/>
              <a:ext cx="457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01E3D5-70C2-9D4E-AB54-81D1CD4917AA}"/>
                </a:ext>
              </a:extLst>
            </p:cNvPr>
            <p:cNvSpPr/>
            <p:nvPr userDrawn="1"/>
          </p:nvSpPr>
          <p:spPr>
            <a:xfrm>
              <a:off x="3740888" y="3995074"/>
              <a:ext cx="3124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4AA38E-D225-8247-8F1E-8C69C44094E3}"/>
                </a:ext>
              </a:extLst>
            </p:cNvPr>
            <p:cNvSpPr/>
            <p:nvPr userDrawn="1"/>
          </p:nvSpPr>
          <p:spPr>
            <a:xfrm>
              <a:off x="6865088" y="3995074"/>
              <a:ext cx="1219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8F6103-1CB3-3D4C-8544-44979CE31E1F}"/>
                </a:ext>
              </a:extLst>
            </p:cNvPr>
            <p:cNvSpPr/>
            <p:nvPr userDrawn="1"/>
          </p:nvSpPr>
          <p:spPr>
            <a:xfrm>
              <a:off x="3740888" y="4368651"/>
              <a:ext cx="2743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BA042-5E6A-CB4D-AD1F-0173521AA879}"/>
                </a:ext>
              </a:extLst>
            </p:cNvPr>
            <p:cNvSpPr/>
            <p:nvPr userDrawn="1"/>
          </p:nvSpPr>
          <p:spPr>
            <a:xfrm>
              <a:off x="6484088" y="4368651"/>
              <a:ext cx="1600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6CA002-0EAA-9741-96AC-04C29E6DFFBD}"/>
                </a:ext>
              </a:extLst>
            </p:cNvPr>
            <p:cNvSpPr/>
            <p:nvPr userDrawn="1"/>
          </p:nvSpPr>
          <p:spPr>
            <a:xfrm>
              <a:off x="3740888" y="4729294"/>
              <a:ext cx="2286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400A02-15EA-BB41-B961-DCEC4401CD78}"/>
                </a:ext>
              </a:extLst>
            </p:cNvPr>
            <p:cNvSpPr/>
            <p:nvPr userDrawn="1"/>
          </p:nvSpPr>
          <p:spPr>
            <a:xfrm>
              <a:off x="6026888" y="4729294"/>
              <a:ext cx="2057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34293-65BC-304B-94F3-A09C5436B5A6}"/>
                </a:ext>
              </a:extLst>
            </p:cNvPr>
            <p:cNvSpPr/>
            <p:nvPr userDrawn="1"/>
          </p:nvSpPr>
          <p:spPr>
            <a:xfrm>
              <a:off x="3740888" y="5057550"/>
              <a:ext cx="1905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63315E-EF27-F342-83C6-B72E7F1CA9C0}"/>
                </a:ext>
              </a:extLst>
            </p:cNvPr>
            <p:cNvSpPr/>
            <p:nvPr userDrawn="1"/>
          </p:nvSpPr>
          <p:spPr>
            <a:xfrm>
              <a:off x="5645888" y="5057550"/>
              <a:ext cx="2438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0EAC0-5D3D-454B-85A9-AA9583379469}"/>
                </a:ext>
              </a:extLst>
            </p:cNvPr>
            <p:cNvSpPr txBox="1"/>
            <p:nvPr userDrawn="1"/>
          </p:nvSpPr>
          <p:spPr>
            <a:xfrm>
              <a:off x="3207488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566155-CF2D-4944-81EC-874CF840334D}"/>
                </a:ext>
              </a:extLst>
            </p:cNvPr>
            <p:cNvSpPr txBox="1"/>
            <p:nvPr userDrawn="1"/>
          </p:nvSpPr>
          <p:spPr>
            <a:xfrm>
              <a:off x="3200400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FF26F-391B-CA45-B22F-65C7BB11C41B}"/>
                </a:ext>
              </a:extLst>
            </p:cNvPr>
            <p:cNvSpPr txBox="1"/>
            <p:nvPr userDrawn="1"/>
          </p:nvSpPr>
          <p:spPr>
            <a:xfrm>
              <a:off x="3207488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4C5AEC-20EB-B04A-BC55-5D42790000A3}"/>
                </a:ext>
              </a:extLst>
            </p:cNvPr>
            <p:cNvSpPr txBox="1"/>
            <p:nvPr userDrawn="1"/>
          </p:nvSpPr>
          <p:spPr>
            <a:xfrm>
              <a:off x="3207488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AC7A57-6C1C-2A40-AC29-B6B04EE5B1FE}"/>
                </a:ext>
              </a:extLst>
            </p:cNvPr>
            <p:cNvSpPr txBox="1"/>
            <p:nvPr userDrawn="1"/>
          </p:nvSpPr>
          <p:spPr>
            <a:xfrm>
              <a:off x="3206750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9555B3-A4C5-234F-87FE-DE635CD59160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21C118-AF90-BA4B-8D7F-C288A228DC31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FB2073-1455-2B48-9473-0A139DCB2040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BCEF2D-EF9D-7A46-8BEB-5F948CCCC943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F5E098-2E15-5741-A7AD-D8C26B027420}"/>
                </a:ext>
              </a:extLst>
            </p:cNvPr>
            <p:cNvSpPr txBox="1"/>
            <p:nvPr userDrawn="1"/>
          </p:nvSpPr>
          <p:spPr>
            <a:xfrm>
              <a:off x="8090638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3D9CC3-80C3-DB4E-83A1-C84A95B080E5}"/>
              </a:ext>
            </a:extLst>
          </p:cNvPr>
          <p:cNvSpPr txBox="1"/>
          <p:nvPr userDrawn="1"/>
        </p:nvSpPr>
        <p:spPr>
          <a:xfrm>
            <a:off x="381000" y="2667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Paragraph Text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1B1D1D-CC17-3B40-9E3F-C6DC4A5EB6E9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9441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rricane 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7E39627-AE5C-0548-95FB-938473B11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63140A6-9F1C-EB4E-A096-1C4574928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Timeline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C897C-744F-0F4F-A755-E39EABD0E45B}"/>
              </a:ext>
            </a:extLst>
          </p:cNvPr>
          <p:cNvGrpSpPr/>
          <p:nvPr userDrawn="1"/>
        </p:nvGrpSpPr>
        <p:grpSpPr>
          <a:xfrm rot="10800000">
            <a:off x="2656810" y="4343400"/>
            <a:ext cx="152400" cy="609600"/>
            <a:chOff x="762000" y="3197683"/>
            <a:chExt cx="152400" cy="6096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3BE699-0329-E44F-A015-B7BE876C558C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6C1D53-6DFB-1943-845F-7F217CAD2CA9}"/>
                </a:ext>
              </a:extLst>
            </p:cNvPr>
            <p:cNvCxnSpPr>
              <a:cxnSpLocks/>
              <a:stCxn id="33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FC1FF51F-5E1F-6B4A-99F4-54114433AD0E}"/>
              </a:ext>
            </a:extLst>
          </p:cNvPr>
          <p:cNvSpPr txBox="1">
            <a:spLocks/>
          </p:cNvSpPr>
          <p:nvPr userDrawn="1"/>
        </p:nvSpPr>
        <p:spPr>
          <a:xfrm>
            <a:off x="2256759" y="3948135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BC313E-6528-4D4D-8AC4-67F5F1838494}"/>
              </a:ext>
            </a:extLst>
          </p:cNvPr>
          <p:cNvGrpSpPr/>
          <p:nvPr userDrawn="1"/>
        </p:nvGrpSpPr>
        <p:grpSpPr>
          <a:xfrm rot="10800000">
            <a:off x="7321687" y="4335272"/>
            <a:ext cx="152400" cy="609600"/>
            <a:chOff x="762000" y="3197683"/>
            <a:chExt cx="152400" cy="6096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DB883B-E5F9-3C4B-919A-9D78AF6510C3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4D3C93-5D82-C540-8822-A08853643755}"/>
                </a:ext>
              </a:extLst>
            </p:cNvPr>
            <p:cNvCxnSpPr>
              <a:cxnSpLocks/>
              <a:stCxn id="3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377463BD-15D6-B446-8645-0707A91FF32D}"/>
              </a:ext>
            </a:extLst>
          </p:cNvPr>
          <p:cNvSpPr txBox="1">
            <a:spLocks/>
          </p:cNvSpPr>
          <p:nvPr userDrawn="1"/>
        </p:nvSpPr>
        <p:spPr>
          <a:xfrm>
            <a:off x="6921636" y="3940007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87716D-B95F-C843-B044-6EE69878CCF0}"/>
              </a:ext>
            </a:extLst>
          </p:cNvPr>
          <p:cNvGrpSpPr/>
          <p:nvPr userDrawn="1"/>
        </p:nvGrpSpPr>
        <p:grpSpPr>
          <a:xfrm>
            <a:off x="8748186" y="2861885"/>
            <a:ext cx="2806429" cy="2109568"/>
            <a:chOff x="8748186" y="2861885"/>
            <a:chExt cx="2806429" cy="210956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3E0B099-02BB-B04D-A86F-6129C3177CCD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8BDF862-B314-8947-BC03-FD1AB12303D5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E74584D-81FD-7646-837B-C1D708B9E6A6}"/>
                  </a:ext>
                </a:extLst>
              </p:cNvPr>
              <p:cNvCxnSpPr>
                <a:cxnSpLocks/>
                <a:stCxn id="46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 Placeholder 24">
              <a:extLst>
                <a:ext uri="{FF2B5EF4-FFF2-40B4-BE49-F238E27FC236}">
                  <a16:creationId xmlns:a16="http://schemas.microsoft.com/office/drawing/2014/main" id="{143021F4-4925-8F48-9D49-642442FBD769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03C6AC-46C1-6E42-A0AA-04576409E8D0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83E972-ADA6-8443-8BDF-C90F1E9D53D2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F62BEC-36F7-7E48-808B-64B17E68D666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71C18D-C2CF-2243-9825-7C0206C8C50E}"/>
              </a:ext>
            </a:extLst>
          </p:cNvPr>
          <p:cNvGrpSpPr/>
          <p:nvPr userDrawn="1"/>
        </p:nvGrpSpPr>
        <p:grpSpPr>
          <a:xfrm>
            <a:off x="4375483" y="2861885"/>
            <a:ext cx="2806429" cy="2109568"/>
            <a:chOff x="8748186" y="2861885"/>
            <a:chExt cx="2806429" cy="210956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F1E379-0055-D348-B1C4-003C1BAAFA5B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F33B825-5C3B-0D4B-9AD9-17A657E132E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56AEA86-DC80-CA4F-98F5-172D821B874E}"/>
                  </a:ext>
                </a:extLst>
              </p:cNvPr>
              <p:cNvCxnSpPr>
                <a:cxnSpLocks/>
                <a:stCxn id="5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 Placeholder 24">
              <a:extLst>
                <a:ext uri="{FF2B5EF4-FFF2-40B4-BE49-F238E27FC236}">
                  <a16:creationId xmlns:a16="http://schemas.microsoft.com/office/drawing/2014/main" id="{581D0388-5C61-8C43-8229-23E016091174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CDD8BBB-B9E3-D24F-A31D-195F0A0E770E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50BFA84-6EE3-2740-AD1C-3D18748C64E5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039366-202E-774F-9E26-7242613BBBC0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22603A5-C6FB-164A-BC13-E6000BC7F94C}"/>
              </a:ext>
            </a:extLst>
          </p:cNvPr>
          <p:cNvGrpSpPr/>
          <p:nvPr userDrawn="1"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498D0D-CE6D-9346-972E-531A7E052ECD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C29BA69-A36D-3447-B5A4-E41F79CDB3B0}"/>
                </a:ext>
              </a:extLst>
            </p:cNvPr>
            <p:cNvCxnSpPr>
              <a:cxnSpLocks/>
              <a:stCxn id="5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1B77E2A8-1F29-3649-9E2E-1C256974C429}"/>
              </a:ext>
            </a:extLst>
          </p:cNvPr>
          <p:cNvSpPr txBox="1">
            <a:spLocks/>
          </p:cNvSpPr>
          <p:nvPr userDrawn="1"/>
        </p:nvSpPr>
        <p:spPr>
          <a:xfrm>
            <a:off x="363289" y="4652039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EAEF48B-F62A-E648-BBBC-4C9403516BFF}"/>
              </a:ext>
            </a:extLst>
          </p:cNvPr>
          <p:cNvGrpSpPr/>
          <p:nvPr userDrawn="1"/>
        </p:nvGrpSpPr>
        <p:grpSpPr>
          <a:xfrm>
            <a:off x="655118" y="2861885"/>
            <a:ext cx="2514600" cy="954107"/>
            <a:chOff x="5029200" y="1430179"/>
            <a:chExt cx="2514600" cy="95410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4E75AD-42D1-DC44-ADB2-778DFA9D7022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A0C7BD5-2AC2-CC4D-B232-B8915CFED68E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DA1702-A0CD-454D-A211-8CBB3F3E7806}"/>
              </a:ext>
            </a:extLst>
          </p:cNvPr>
          <p:cNvGrpSpPr/>
          <p:nvPr userDrawn="1"/>
        </p:nvGrpSpPr>
        <p:grpSpPr>
          <a:xfrm>
            <a:off x="2656809" y="5107578"/>
            <a:ext cx="2514600" cy="954107"/>
            <a:chOff x="5029200" y="1430179"/>
            <a:chExt cx="2514600" cy="95410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47BA01-0769-194B-957C-86EB46EDD79B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305423-E0A9-164B-8257-A908E71C554D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E95EB52-4B69-9A4D-A8F8-13BBB1694659}"/>
              </a:ext>
            </a:extLst>
          </p:cNvPr>
          <p:cNvGrpSpPr/>
          <p:nvPr userDrawn="1"/>
        </p:nvGrpSpPr>
        <p:grpSpPr>
          <a:xfrm>
            <a:off x="7321686" y="5090063"/>
            <a:ext cx="2514600" cy="954107"/>
            <a:chOff x="5029200" y="1430179"/>
            <a:chExt cx="2514600" cy="95410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28CB95C-6B3D-B34D-AFD2-E40F8D3A3DB6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99A5DB-75AE-BB4A-B6F6-8AE4BCD790EC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112BBC-CC64-7647-B8B7-4742C958C69A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34375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FC8F-F6E7-407B-9334-A47748FFB362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9945E-769A-4766-B9D2-4804338A3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86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75A5CF-DFF2-ED41-8EDA-C2F50538DC89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249B-A571-704B-979E-ACE823BBB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1451-5628-364F-854C-A96D14BC8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90799"/>
            <a:ext cx="10515600" cy="3409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with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826517-8186-534C-885C-7AAABD4F4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82" y="0"/>
            <a:ext cx="12203482" cy="70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7B3879-37F3-4E49-A4AE-D3BB2B2E7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EMPHASIS WITH BACKGROUND 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C6D735-227C-7540-8FA0-77882C681B48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i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C0358-63A2-0248-9D09-A39B9B5EF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38200"/>
            <a:ext cx="6096000" cy="60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F1B5D-3048-434B-B9FB-AFA2C41B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F3BC3B-1AC3-FD49-9CEA-D624F6885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2CEC02-7088-0A48-8DDC-79E3165DE53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064865-49C9-B24E-9153-59F781C648B2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066800"/>
            <a:ext cx="5259388" cy="4794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502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5FFF1A-0ACE-5B4D-8FBB-DEC7DFE8E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1066800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8D67EB8-408E-9C41-9FB7-0D3FA46E5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2330" y="1078282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C080E3C-1529-B942-9C96-02B05F59EF16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D08A-E4F7-CF46-9402-C0E037AF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07171-9895-3944-8B1B-9BA839A604F3}"/>
              </a:ext>
            </a:extLst>
          </p:cNvPr>
          <p:cNvSpPr txBox="1"/>
          <p:nvPr userDrawn="1"/>
        </p:nvSpPr>
        <p:spPr>
          <a:xfrm>
            <a:off x="75819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Review 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D66A73-0B11-4B41-8C10-3BE27AF974CC}"/>
              </a:ext>
            </a:extLst>
          </p:cNvPr>
          <p:cNvSpPr txBox="1"/>
          <p:nvPr userDrawn="1"/>
        </p:nvSpPr>
        <p:spPr>
          <a:xfrm>
            <a:off x="97536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282955-A045-E541-ACDA-2C4A285E770A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96DA-3BE1-A744-A6F4-5FEC4D7DC582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1" r:id="rId2"/>
    <p:sldLayoutId id="2147483670" r:id="rId3"/>
    <p:sldLayoutId id="2147483658" r:id="rId4"/>
    <p:sldLayoutId id="2147483650" r:id="rId5"/>
    <p:sldLayoutId id="2147483660" r:id="rId6"/>
    <p:sldLayoutId id="2147483657" r:id="rId7"/>
    <p:sldLayoutId id="2147483656" r:id="rId8"/>
    <p:sldLayoutId id="2147483661" r:id="rId9"/>
    <p:sldLayoutId id="2147483662" r:id="rId10"/>
    <p:sldLayoutId id="2147483653" r:id="rId11"/>
    <p:sldLayoutId id="2147483654" r:id="rId12"/>
    <p:sldLayoutId id="2147483655" r:id="rId13"/>
    <p:sldLayoutId id="2147483663" r:id="rId14"/>
    <p:sldLayoutId id="2147483659" r:id="rId15"/>
    <p:sldLayoutId id="2147483664" r:id="rId16"/>
    <p:sldLayoutId id="2147483672" r:id="rId17"/>
    <p:sldLayoutId id="2147483669" r:id="rId18"/>
    <p:sldLayoutId id="2147483665" r:id="rId19"/>
    <p:sldLayoutId id="2147483666" r:id="rId20"/>
    <p:sldLayoutId id="2147483667" r:id="rId21"/>
    <p:sldLayoutId id="2147483673" r:id="rId22"/>
  </p:sldLayoutIdLst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666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3.wdp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tmp"/><Relationship Id="rId5" Type="http://schemas.microsoft.com/office/2007/relationships/hdphoto" Target="../media/hdphoto4.wdp"/><Relationship Id="rId4" Type="http://schemas.openxmlformats.org/officeDocument/2006/relationships/image" Target="../media/image37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17" Type="http://schemas.openxmlformats.org/officeDocument/2006/relationships/image" Target="../media/image72.jpeg"/><Relationship Id="rId2" Type="http://schemas.openxmlformats.org/officeDocument/2006/relationships/image" Target="../media/image57.jpeg"/><Relationship Id="rId16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5" Type="http://schemas.openxmlformats.org/officeDocument/2006/relationships/image" Target="../media/image7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Relationship Id="rId1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BE259-B6F9-D34A-90C1-7F8C3901D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990600"/>
            <a:ext cx="6858000" cy="1404937"/>
          </a:xfrm>
        </p:spPr>
        <p:txBody>
          <a:bodyPr>
            <a:noAutofit/>
          </a:bodyPr>
          <a:lstStyle/>
          <a:p>
            <a:r>
              <a:rPr lang="en-US" sz="4800" b="1" cap="small" dirty="0">
                <a:solidFill>
                  <a:schemeClr val="bg2">
                    <a:lumMod val="25000"/>
                  </a:schemeClr>
                </a:solidFill>
              </a:rPr>
              <a:t>Coral reefs in an era of global change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67A49-99D7-5A42-B537-2A69CFDC9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471737"/>
            <a:ext cx="4800600" cy="804863"/>
          </a:xfrm>
        </p:spPr>
        <p:txBody>
          <a:bodyPr/>
          <a:lstStyle/>
          <a:p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New technologies to monitor and protect US marine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DA26A-2251-4442-BD0B-A32EC668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D367A49-99D7-5A42-B537-2A69CFDC9448}"/>
              </a:ext>
            </a:extLst>
          </p:cNvPr>
          <p:cNvSpPr txBox="1">
            <a:spLocks/>
          </p:cNvSpPr>
          <p:nvPr/>
        </p:nvSpPr>
        <p:spPr>
          <a:xfrm>
            <a:off x="990600" y="3352800"/>
            <a:ext cx="1987550" cy="6248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Ian Enochs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accent1"/>
                </a:solidFill>
              </a:rPr>
              <a:t>ian.enochs@noaa.gov</a:t>
            </a:r>
            <a:endParaRPr 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5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10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513263" y="2417465"/>
            <a:ext cx="348916" cy="34445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2513263" y="3179465"/>
            <a:ext cx="348916" cy="34445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2519947" y="3941465"/>
            <a:ext cx="342232" cy="34445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2521284" y="4703465"/>
            <a:ext cx="340895" cy="34445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99063" y="2413000"/>
            <a:ext cx="2821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Ship time is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expensive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00400" y="3166979"/>
            <a:ext cx="5764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Instruments are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expensive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often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inaccurate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99063" y="3920958"/>
            <a:ext cx="56973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Single parameter characterization is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incomplete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00400" y="4699000"/>
            <a:ext cx="62696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Sampling is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time consuming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can be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dangerous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62800" y="1066800"/>
            <a:ext cx="4798946" cy="5105916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447800" y="1533786"/>
            <a:ext cx="1883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1D4690"/>
                </a:solidFill>
              </a:rPr>
              <a:t>The need:</a:t>
            </a:r>
            <a:endParaRPr lang="en-US" sz="2800" b="1" i="1" dirty="0">
              <a:solidFill>
                <a:srgbClr val="1D469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6200" y="6100465"/>
            <a:ext cx="304800" cy="30331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7743" y="6096000"/>
            <a:ext cx="1994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Monitor reef conditions</a:t>
            </a:r>
          </a:p>
        </p:txBody>
      </p:sp>
    </p:spTree>
    <p:extLst>
      <p:ext uri="{BB962C8B-B14F-4D97-AF65-F5344CB8AC3E}">
        <p14:creationId xmlns:p14="http://schemas.microsoft.com/office/powerpoint/2010/main" val="15505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Screen Clippi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242" y="1600200"/>
            <a:ext cx="3066202" cy="41595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11</a:t>
            </a:fld>
            <a:endParaRPr lang="en-US"/>
          </a:p>
        </p:txBody>
      </p:sp>
      <p:pic>
        <p:nvPicPr>
          <p:cNvPr id="22" name="Picture 21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6200" y="1424827"/>
            <a:ext cx="2919588" cy="4235776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085928" y="2256358"/>
            <a:ext cx="607148" cy="552947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</a:t>
            </a:r>
          </a:p>
        </p:txBody>
      </p:sp>
      <p:sp>
        <p:nvSpPr>
          <p:cNvPr id="34" name="Oval 33"/>
          <p:cNvSpPr/>
          <p:nvPr/>
        </p:nvSpPr>
        <p:spPr>
          <a:xfrm>
            <a:off x="2085928" y="3037905"/>
            <a:ext cx="607148" cy="552947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36" name="Oval 35"/>
          <p:cNvSpPr/>
          <p:nvPr/>
        </p:nvSpPr>
        <p:spPr>
          <a:xfrm>
            <a:off x="2085928" y="3876105"/>
            <a:ext cx="607148" cy="552947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385060" y="2295575"/>
            <a:ext cx="1741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1D4690"/>
                </a:solidFill>
              </a:rPr>
              <a:t> </a:t>
            </a:r>
            <a:r>
              <a:rPr lang="en-US" sz="2400" b="1" dirty="0" err="1">
                <a:solidFill>
                  <a:srgbClr val="1D4690"/>
                </a:solidFill>
              </a:rPr>
              <a:t>ubsurface</a:t>
            </a:r>
            <a:endParaRPr lang="en-US" sz="2400" b="1" i="1" dirty="0">
              <a:solidFill>
                <a:srgbClr val="4298D3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92680" y="3925417"/>
            <a:ext cx="127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1D4690"/>
                </a:solidFill>
              </a:rPr>
              <a:t> ampler</a:t>
            </a:r>
            <a:endParaRPr lang="en-US" sz="2400" b="1" i="1" dirty="0">
              <a:solidFill>
                <a:srgbClr val="4298D3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56394" y="3081050"/>
            <a:ext cx="1569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1D4690"/>
                </a:solidFill>
              </a:rPr>
              <a:t>utomated</a:t>
            </a:r>
            <a:endParaRPr lang="en-US" sz="2400" b="1" i="1" dirty="0">
              <a:solidFill>
                <a:srgbClr val="4298D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24400" y="6095999"/>
            <a:ext cx="62684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1D4690"/>
                </a:solidFill>
              </a:rPr>
              <a:t>PARTNERS: </a:t>
            </a:r>
            <a:r>
              <a:rPr lang="en-US" sz="1400" dirty="0">
                <a:solidFill>
                  <a:srgbClr val="1D4690"/>
                </a:solidFill>
              </a:rPr>
              <a:t>NOAA PIFSC, UM, Mote, NSU, UP, Cal Academy, TAMU, more</a:t>
            </a:r>
          </a:p>
        </p:txBody>
      </p:sp>
      <p:sp>
        <p:nvSpPr>
          <p:cNvPr id="14" name="Oval 13"/>
          <p:cNvSpPr/>
          <p:nvPr/>
        </p:nvSpPr>
        <p:spPr>
          <a:xfrm>
            <a:off x="76200" y="6100465"/>
            <a:ext cx="304800" cy="30331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7743" y="6096000"/>
            <a:ext cx="1994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Monitor reef conditions</a:t>
            </a:r>
          </a:p>
        </p:txBody>
      </p:sp>
    </p:spTree>
    <p:extLst>
      <p:ext uri="{BB962C8B-B14F-4D97-AF65-F5344CB8AC3E}">
        <p14:creationId xmlns:p14="http://schemas.microsoft.com/office/powerpoint/2010/main" val="269457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12</a:t>
            </a:fld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6200" y="6100465"/>
            <a:ext cx="304800" cy="30331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7743" y="6096000"/>
            <a:ext cx="1994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Monitor reef conditions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10400" y="3270825"/>
            <a:ext cx="5158740" cy="3587175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25" idx="3"/>
          </p:cNvCxnSpPr>
          <p:nvPr/>
        </p:nvCxnSpPr>
        <p:spPr>
          <a:xfrm>
            <a:off x="3354460" y="5237834"/>
            <a:ext cx="4341740" cy="268536"/>
          </a:xfrm>
          <a:prstGeom prst="straightConnector1">
            <a:avLst/>
          </a:prstGeom>
          <a:ln w="2857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298005" y="3478262"/>
            <a:ext cx="5160195" cy="1640573"/>
          </a:xfrm>
          <a:prstGeom prst="straightConnector1">
            <a:avLst/>
          </a:prstGeom>
          <a:ln w="2857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6" idx="2"/>
          </p:cNvCxnSpPr>
          <p:nvPr/>
        </p:nvCxnSpPr>
        <p:spPr>
          <a:xfrm>
            <a:off x="7797720" y="2883290"/>
            <a:ext cx="1484351" cy="1963031"/>
          </a:xfrm>
          <a:prstGeom prst="straightConnector1">
            <a:avLst/>
          </a:prstGeom>
          <a:ln w="2857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0069391" y="3157100"/>
            <a:ext cx="446209" cy="1795900"/>
          </a:xfrm>
          <a:prstGeom prst="straightConnector1">
            <a:avLst/>
          </a:prstGeom>
          <a:ln w="2857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136" y="2017120"/>
            <a:ext cx="1842104" cy="2014853"/>
          </a:xfr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0995" y="4571533"/>
            <a:ext cx="1843465" cy="1332602"/>
          </a:xfrm>
          <a:prstGeom prst="rect">
            <a:avLst/>
          </a:prstGeom>
        </p:spPr>
      </p:pic>
      <p:pic>
        <p:nvPicPr>
          <p:cNvPr id="27" name="Picture 26" descr="Screen Clippi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9660" y="1112467"/>
            <a:ext cx="1929655" cy="2124136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stCxn id="2050" idx="2"/>
          </p:cNvCxnSpPr>
          <p:nvPr/>
        </p:nvCxnSpPr>
        <p:spPr>
          <a:xfrm>
            <a:off x="4874721" y="3073862"/>
            <a:ext cx="3812079" cy="1963031"/>
          </a:xfrm>
          <a:prstGeom prst="straightConnector1">
            <a:avLst/>
          </a:prstGeom>
          <a:ln w="2857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Photo Credit: NOAA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7700" y="1458889"/>
            <a:ext cx="1914042" cy="161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Screen Clippi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567" y="1322694"/>
            <a:ext cx="3072306" cy="1560596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1358831" y="4306324"/>
            <a:ext cx="15536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1D4690"/>
                </a:solidFill>
              </a:rPr>
              <a:t>Circuit design</a:t>
            </a:r>
            <a:endParaRPr lang="en-US" sz="1600" b="1" i="1" dirty="0">
              <a:solidFill>
                <a:srgbClr val="1D469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358831" y="1756478"/>
            <a:ext cx="10518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1D4690"/>
                </a:solidFill>
              </a:rPr>
              <a:t>Software</a:t>
            </a:r>
            <a:endParaRPr lang="en-US" sz="1600" b="1" i="1" dirty="0">
              <a:solidFill>
                <a:srgbClr val="1D469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805458" y="1176677"/>
            <a:ext cx="11192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1D4690"/>
                </a:solidFill>
              </a:rPr>
              <a:t>Hardware</a:t>
            </a:r>
            <a:endParaRPr lang="en-US" sz="1600" b="1" i="1" dirty="0">
              <a:solidFill>
                <a:srgbClr val="1D469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209312" y="1016434"/>
            <a:ext cx="23968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1D4690"/>
                </a:solidFill>
              </a:rPr>
              <a:t>Accessible 3D printing</a:t>
            </a:r>
            <a:endParaRPr lang="en-US" sz="1600" b="1" i="1" dirty="0">
              <a:solidFill>
                <a:srgbClr val="1D469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9504121" y="857957"/>
            <a:ext cx="2200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1D4690"/>
                </a:solidFill>
              </a:rPr>
              <a:t>Website instructions</a:t>
            </a:r>
            <a:endParaRPr lang="en-US" sz="1600" b="1" i="1" dirty="0">
              <a:solidFill>
                <a:srgbClr val="1D46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7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6" descr="Image result for fish bubbl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978384" y="4285746"/>
            <a:ext cx="1711394" cy="171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BA98D3-CC2F-ED43-96B8-6AFC97627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13</a:t>
            </a:fld>
            <a:endParaRPr lang="en-US"/>
          </a:p>
        </p:txBody>
      </p:sp>
      <p:pic>
        <p:nvPicPr>
          <p:cNvPr id="74" name="Picture 8" descr="Image result for lea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303562" y="1649275"/>
            <a:ext cx="1061037" cy="94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90000" l="77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314" t="8000" r="17686" b="9333"/>
          <a:stretch/>
        </p:blipFill>
        <p:spPr>
          <a:xfrm>
            <a:off x="3448743" y="2426515"/>
            <a:ext cx="2362201" cy="2362200"/>
          </a:xfrm>
          <a:prstGeom prst="rect">
            <a:avLst/>
          </a:prstGeom>
        </p:spPr>
      </p:pic>
      <p:sp>
        <p:nvSpPr>
          <p:cNvPr id="82" name="Oval 81"/>
          <p:cNvSpPr/>
          <p:nvPr/>
        </p:nvSpPr>
        <p:spPr>
          <a:xfrm>
            <a:off x="76200" y="6100465"/>
            <a:ext cx="304800" cy="30331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</a:t>
            </a:r>
          </a:p>
        </p:txBody>
      </p:sp>
      <p:sp>
        <p:nvSpPr>
          <p:cNvPr id="83" name="Rectangle 82"/>
          <p:cNvSpPr/>
          <p:nvPr/>
        </p:nvSpPr>
        <p:spPr>
          <a:xfrm>
            <a:off x="391388" y="6096000"/>
            <a:ext cx="25042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Experimentally test resilience</a:t>
            </a:r>
          </a:p>
        </p:txBody>
      </p:sp>
      <p:pic>
        <p:nvPicPr>
          <p:cNvPr id="102" name="Picture 101" descr="Screen Clippi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2192993"/>
            <a:ext cx="2684297" cy="2625578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46497">
            <a:off x="8297608" y="1647692"/>
            <a:ext cx="1248493" cy="9527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857" b="89881" l="21280" r="73016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65778" y="4440887"/>
            <a:ext cx="1868149" cy="1401112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803478" y="990600"/>
            <a:ext cx="6479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1D4690"/>
                </a:solidFill>
              </a:rPr>
              <a:t>Variability may influence persistence</a:t>
            </a:r>
            <a:endParaRPr lang="en-US" sz="2800" b="1" i="1" dirty="0">
              <a:solidFill>
                <a:srgbClr val="1D46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2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CBB08-EE7B-7444-B358-835D0A1B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7470" y="1676401"/>
            <a:ext cx="4580130" cy="36576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6200" y="6100465"/>
            <a:ext cx="304800" cy="30331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1388" y="6096000"/>
            <a:ext cx="25042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Experimentally test resilience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676400"/>
            <a:ext cx="5146251" cy="3657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3478" y="990600"/>
            <a:ext cx="5302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1D4690"/>
                </a:solidFill>
              </a:rPr>
              <a:t>A lab designed and built in 3D</a:t>
            </a:r>
            <a:endParaRPr lang="en-US" sz="2800" b="1" i="1" dirty="0">
              <a:solidFill>
                <a:srgbClr val="1D46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91400" y="6100465"/>
            <a:ext cx="4039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1D4690"/>
                </a:solidFill>
              </a:rPr>
              <a:t>PARTNERS: </a:t>
            </a:r>
            <a:r>
              <a:rPr lang="en-US" sz="1400" dirty="0">
                <a:solidFill>
                  <a:srgbClr val="1D4690"/>
                </a:solidFill>
              </a:rPr>
              <a:t>NOAA PIFSC, UM, Harbor Branch </a:t>
            </a:r>
          </a:p>
        </p:txBody>
      </p:sp>
    </p:spTree>
    <p:extLst>
      <p:ext uri="{BB962C8B-B14F-4D97-AF65-F5344CB8AC3E}">
        <p14:creationId xmlns:p14="http://schemas.microsoft.com/office/powerpoint/2010/main" val="38272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CBB08-EE7B-7444-B358-835D0A1B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17" t="2959" r="44406" b="794"/>
          <a:stretch/>
        </p:blipFill>
        <p:spPr>
          <a:xfrm>
            <a:off x="8434331" y="1600199"/>
            <a:ext cx="2462269" cy="41372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6475" y="2305416"/>
            <a:ext cx="4137271" cy="2726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2931" y="1600199"/>
            <a:ext cx="2667000" cy="413727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6200" y="6100465"/>
            <a:ext cx="304800" cy="30331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1388" y="6096000"/>
            <a:ext cx="25042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Experimentally test resilience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8200" y="980060"/>
            <a:ext cx="6857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1D4690"/>
                </a:solidFill>
              </a:rPr>
              <a:t>Robotic systems - computer controlled</a:t>
            </a:r>
            <a:endParaRPr lang="en-US" sz="2800" b="1" i="1" dirty="0">
              <a:solidFill>
                <a:srgbClr val="1D46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6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908123" y="6581001"/>
            <a:ext cx="12838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 pitchFamily="18" charset="0"/>
                <a:cs typeface="Helvetica Neue Light"/>
              </a:rPr>
              <a:t>Enochs et al. 2018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18362" y="1513820"/>
            <a:ext cx="9111712" cy="4353580"/>
            <a:chOff x="1604897" y="1381228"/>
            <a:chExt cx="9111712" cy="4353580"/>
          </a:xfrm>
        </p:grpSpPr>
        <p:pic>
          <p:nvPicPr>
            <p:cNvPr id="4" name="Picture 3"/>
            <p:cNvPicPr/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72097" y="1710730"/>
              <a:ext cx="4648200" cy="342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57297" y="1633630"/>
              <a:ext cx="3352801" cy="3567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604897" y="5273143"/>
              <a:ext cx="14477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 b="1" dirty="0">
                  <a:solidFill>
                    <a:srgbClr val="168DCF"/>
                  </a:solidFill>
                  <a:cs typeface="Helvetica Neue"/>
                </a:rPr>
                <a:t>ramping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27684" y="5273143"/>
              <a:ext cx="16295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 b="1" dirty="0">
                  <a:solidFill>
                    <a:srgbClr val="168DCF"/>
                  </a:solidFill>
                  <a:cs typeface="Helvetica Neue"/>
                </a:rPr>
                <a:t>treatment</a:t>
              </a:r>
            </a:p>
          </p:txBody>
        </p:sp>
        <p:pic>
          <p:nvPicPr>
            <p:cNvPr id="10" name="Picture 9"/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73573" y="1381228"/>
              <a:ext cx="4043036" cy="2038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Oval 10"/>
          <p:cNvSpPr/>
          <p:nvPr/>
        </p:nvSpPr>
        <p:spPr>
          <a:xfrm>
            <a:off x="76200" y="6100465"/>
            <a:ext cx="304800" cy="30331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1388" y="6096000"/>
            <a:ext cx="25042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Experimentally test resilience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1520" y="990600"/>
            <a:ext cx="81820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1D4690"/>
                </a:solidFill>
              </a:rPr>
              <a:t>Dynamic treatments - unprecedented accuracy</a:t>
            </a:r>
            <a:endParaRPr lang="en-US" sz="2800" b="1" i="1" dirty="0">
              <a:solidFill>
                <a:srgbClr val="1D46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840771" y="3216921"/>
            <a:ext cx="11803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Helvetica Neue"/>
              </a:rPr>
              <a:t>pH (Total) 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896031" y="3164074"/>
            <a:ext cx="11803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Helvetica Neue"/>
              </a:rPr>
              <a:t>pH (Total) </a:t>
            </a:r>
          </a:p>
        </p:txBody>
      </p:sp>
    </p:spTree>
    <p:extLst>
      <p:ext uri="{BB962C8B-B14F-4D97-AF65-F5344CB8AC3E}">
        <p14:creationId xmlns:p14="http://schemas.microsoft.com/office/powerpoint/2010/main" val="229219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DEF99B-6AAD-5248-B61D-E56E7BCD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43600" y="2087252"/>
            <a:ext cx="4191000" cy="337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09800"/>
            <a:ext cx="4133349" cy="283180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6200" y="6100465"/>
            <a:ext cx="304800" cy="30331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1388" y="6096000"/>
            <a:ext cx="25042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Experimentally test resilience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3478" y="1252210"/>
            <a:ext cx="5640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1D4690"/>
                </a:solidFill>
              </a:rPr>
              <a:t>Variable systems can be refugia</a:t>
            </a:r>
            <a:endParaRPr lang="en-US" sz="2800" b="1" i="1" dirty="0">
              <a:solidFill>
                <a:srgbClr val="1D46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DEF99B-6AAD-5248-B61D-E56E7BCD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81200" y="2089246"/>
            <a:ext cx="3363965" cy="33339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362200" y="52578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rgbClr val="168D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 variability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200" y="2182091"/>
            <a:ext cx="2743200" cy="30757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0" y="52578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rgbClr val="168D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informed restoration</a:t>
            </a:r>
          </a:p>
        </p:txBody>
      </p:sp>
      <p:sp>
        <p:nvSpPr>
          <p:cNvPr id="10" name="Oval 9"/>
          <p:cNvSpPr/>
          <p:nvPr/>
        </p:nvSpPr>
        <p:spPr>
          <a:xfrm>
            <a:off x="76200" y="6100465"/>
            <a:ext cx="304800" cy="30331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8632" y="6096000"/>
            <a:ext cx="17549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Tools for restoration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14069" y="1269712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1D4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Resilient genotypes</a:t>
            </a:r>
          </a:p>
        </p:txBody>
      </p:sp>
    </p:spTree>
    <p:extLst>
      <p:ext uri="{BB962C8B-B14F-4D97-AF65-F5344CB8AC3E}">
        <p14:creationId xmlns:p14="http://schemas.microsoft.com/office/powerpoint/2010/main" val="41111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DEF99B-6AAD-5248-B61D-E56E7BCD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19</a:t>
            </a:fld>
            <a:endParaRPr lang="en-US"/>
          </a:p>
        </p:txBody>
      </p:sp>
      <p:pic>
        <p:nvPicPr>
          <p:cNvPr id="3074" name="Picture 2" descr="Claude Reveret monitoring corals in a rope nursery in the Seychelles, where researchers are working to restore damaged coral reefs.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1828800"/>
            <a:ext cx="7044266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90800" y="1158240"/>
            <a:ext cx="36888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1D4690"/>
                </a:solidFill>
              </a:rPr>
              <a:t>How to scale?</a:t>
            </a:r>
            <a:endParaRPr lang="en-US" sz="4000" b="1" i="1" dirty="0">
              <a:solidFill>
                <a:srgbClr val="1D469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80284" y="5562600"/>
            <a:ext cx="14510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cs typeface="Helvetica Neue Light"/>
              </a:rPr>
              <a:t>Photo Credit: Mia </a:t>
            </a:r>
            <a:r>
              <a:rPr lang="en-US" sz="800" dirty="0" err="1">
                <a:solidFill>
                  <a:schemeClr val="bg1"/>
                </a:solidFill>
                <a:cs typeface="Helvetica Neue Light"/>
              </a:rPr>
              <a:t>Tranthem</a:t>
            </a:r>
            <a:endParaRPr lang="en-US" sz="800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6200" y="6100465"/>
            <a:ext cx="304800" cy="30331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8632" y="6096000"/>
            <a:ext cx="17549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Tools for restoration</a:t>
            </a:r>
          </a:p>
        </p:txBody>
      </p:sp>
    </p:spTree>
    <p:extLst>
      <p:ext uri="{BB962C8B-B14F-4D97-AF65-F5344CB8AC3E}">
        <p14:creationId xmlns:p14="http://schemas.microsoft.com/office/powerpoint/2010/main" val="44297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CBB08-EE7B-7444-B358-835D0A1B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901A27-F0F4-D944-8D8D-8CBCE475C7ED}"/>
              </a:ext>
            </a:extLst>
          </p:cNvPr>
          <p:cNvGrpSpPr/>
          <p:nvPr/>
        </p:nvGrpSpPr>
        <p:grpSpPr>
          <a:xfrm>
            <a:off x="6705600" y="1248128"/>
            <a:ext cx="3505199" cy="4799398"/>
            <a:chOff x="6402446" y="962431"/>
            <a:chExt cx="4275028" cy="5306619"/>
          </a:xfrm>
        </p:grpSpPr>
        <p:sp>
          <p:nvSpPr>
            <p:cNvPr id="7" name="Rectangle 6"/>
            <p:cNvSpPr/>
            <p:nvPr/>
          </p:nvSpPr>
          <p:spPr>
            <a:xfrm>
              <a:off x="8061430" y="6073734"/>
              <a:ext cx="2616044" cy="1953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Perpetua" panose="02020502060401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Photo by S. Gordon, Open Boat Films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6402446" y="962431"/>
              <a:ext cx="426896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Oval 8"/>
          <p:cNvSpPr/>
          <p:nvPr/>
        </p:nvSpPr>
        <p:spPr>
          <a:xfrm>
            <a:off x="1960539" y="2519065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960539" y="3281065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1967223" y="4043065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1968560" y="4805065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46339" y="2514600"/>
            <a:ext cx="1435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Fisheries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47676" y="3268579"/>
            <a:ext cx="1263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Tourism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46339" y="4022558"/>
            <a:ext cx="24432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Storm protection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47676" y="4800600"/>
            <a:ext cx="1760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Biodiversity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52413" y="1335947"/>
            <a:ext cx="40492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cap="small" dirty="0">
                <a:solidFill>
                  <a:srgbClr val="1D4690"/>
                </a:solidFill>
              </a:rPr>
              <a:t>Ecosystem services related to </a:t>
            </a:r>
          </a:p>
          <a:p>
            <a:r>
              <a:rPr lang="en-US" sz="2800" b="1" cap="small" dirty="0">
                <a:solidFill>
                  <a:srgbClr val="1D4690"/>
                </a:solidFill>
              </a:rPr>
              <a:t>reef habitat</a:t>
            </a:r>
          </a:p>
        </p:txBody>
      </p:sp>
      <p:sp>
        <p:nvSpPr>
          <p:cNvPr id="19" name="Oval 18"/>
          <p:cNvSpPr/>
          <p:nvPr/>
        </p:nvSpPr>
        <p:spPr>
          <a:xfrm>
            <a:off x="76200" y="6100465"/>
            <a:ext cx="304800" cy="30331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0" name="Rectangle 19"/>
          <p:cNvSpPr/>
          <p:nvPr/>
        </p:nvSpPr>
        <p:spPr>
          <a:xfrm>
            <a:off x="228600" y="6096000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80636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DEF99B-6AAD-5248-B61D-E56E7BCD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" y="914400"/>
            <a:ext cx="4470466" cy="205740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2209800"/>
            <a:ext cx="3755964" cy="419100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065" y="1934017"/>
            <a:ext cx="3491287" cy="454298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6200" y="6100465"/>
            <a:ext cx="304800" cy="30331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8632" y="6096000"/>
            <a:ext cx="17549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Tools for restoration</a:t>
            </a:r>
          </a:p>
        </p:txBody>
      </p:sp>
      <p:sp>
        <p:nvSpPr>
          <p:cNvPr id="2" name="Bent Arrow 1"/>
          <p:cNvSpPr/>
          <p:nvPr/>
        </p:nvSpPr>
        <p:spPr>
          <a:xfrm flipV="1">
            <a:off x="2209800" y="3283488"/>
            <a:ext cx="990600" cy="914400"/>
          </a:xfrm>
          <a:prstGeom prst="bentArrow">
            <a:avLst>
              <a:gd name="adj1" fmla="val 23333"/>
              <a:gd name="adj2" fmla="val 23750"/>
              <a:gd name="adj3" fmla="val 40000"/>
              <a:gd name="adj4" fmla="val 43750"/>
            </a:avLst>
          </a:prstGeom>
          <a:solidFill>
            <a:srgbClr val="168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7848600" y="3740688"/>
            <a:ext cx="838200" cy="419100"/>
          </a:xfrm>
          <a:prstGeom prst="rightArrow">
            <a:avLst>
              <a:gd name="adj1" fmla="val 50000"/>
              <a:gd name="adj2" fmla="val 71818"/>
            </a:avLst>
          </a:prstGeom>
          <a:solidFill>
            <a:srgbClr val="168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29200" y="1066800"/>
            <a:ext cx="65421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1D4690"/>
                </a:solidFill>
              </a:rPr>
              <a:t>Rapid resilience evaluator</a:t>
            </a:r>
            <a:endParaRPr lang="en-US" sz="4000" b="1" i="1" dirty="0">
              <a:solidFill>
                <a:srgbClr val="1D46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D3AD2-062B-474B-BD89-9B0CD8C6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2" descr="James C. Hendee, Ph.D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6748" y="1697495"/>
            <a:ext cx="609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rek P. Manzello, Ph.D.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2092" y="1697495"/>
            <a:ext cx="609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Michael Jankulak, M.S.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4787" y="1705435"/>
            <a:ext cx="609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Graham Kolodziej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0131" y="1705435"/>
            <a:ext cx="609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7CEED4-A7C0-C14E-82C6-0C0AF06E5C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436" y="1705756"/>
            <a:ext cx="606451" cy="909677"/>
          </a:xfrm>
          <a:prstGeom prst="rect">
            <a:avLst/>
          </a:prstGeom>
        </p:spPr>
      </p:pic>
      <p:pic>
        <p:nvPicPr>
          <p:cNvPr id="10" name="Picture 4" descr="John Morris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3846" y="2768348"/>
            <a:ext cx="621745" cy="93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Nate Formel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7750" y="2764737"/>
            <a:ext cx="620352" cy="93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nderson Mayfield, Ph.D.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77810" y="2777551"/>
            <a:ext cx="609600" cy="89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2264" y="2783540"/>
            <a:ext cx="614760" cy="8985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0848" y="2763039"/>
            <a:ext cx="609600" cy="898519"/>
          </a:xfrm>
          <a:prstGeom prst="rect">
            <a:avLst/>
          </a:prstGeom>
        </p:spPr>
      </p:pic>
      <p:pic>
        <p:nvPicPr>
          <p:cNvPr id="1026" name="Picture 2" descr="Image result for coral reef conservation program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9856" y="1696239"/>
            <a:ext cx="3474720" cy="104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2256377" y="2788557"/>
            <a:ext cx="3474720" cy="970593"/>
            <a:chOff x="4098907" y="2215567"/>
            <a:chExt cx="4775550" cy="1428597"/>
          </a:xfrm>
        </p:grpSpPr>
        <p:sp>
          <p:nvSpPr>
            <p:cNvPr id="15" name="Rectangle 14"/>
            <p:cNvSpPr/>
            <p:nvPr/>
          </p:nvSpPr>
          <p:spPr>
            <a:xfrm>
              <a:off x="4098907" y="2215567"/>
              <a:ext cx="4775550" cy="1428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2" name="Picture 8" descr="Ocean Acidification Progra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2286000"/>
              <a:ext cx="3333750" cy="1333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2256377" y="3808790"/>
            <a:ext cx="3483259" cy="971961"/>
            <a:chOff x="3549593" y="3558459"/>
            <a:chExt cx="3483259" cy="971961"/>
          </a:xfrm>
        </p:grpSpPr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3549593" y="3558459"/>
              <a:ext cx="3474720" cy="970593"/>
              <a:chOff x="3040507" y="4067044"/>
              <a:chExt cx="4775550" cy="1428597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3040507" y="4067044"/>
                <a:ext cx="4775550" cy="14285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34" name="Picture 10" descr="Image result for office of oceanic and atmospheric research"/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7164" y="4358341"/>
                <a:ext cx="4582235" cy="7998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5" name="TextBox 44"/>
            <p:cNvSpPr txBox="1"/>
            <p:nvPr/>
          </p:nvSpPr>
          <p:spPr>
            <a:xfrm>
              <a:off x="5678250" y="4253421"/>
              <a:ext cx="13546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1D4690"/>
                  </a:solidFill>
                  <a:latin typeface="Franklin Gothic Demi" panose="020B0703020102020204" pitchFamily="34" charset="0"/>
                  <a:cs typeface="Helvetica Neue"/>
                </a:rPr>
                <a:t>+‘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4690"/>
                  </a:solidFill>
                  <a:effectLst/>
                  <a:uLnTx/>
                  <a:uFillTx/>
                  <a:latin typeface="Franklin Gothic Demi" panose="020B0703020102020204" pitchFamily="34" charset="0"/>
                  <a:cs typeface="Helvetica Neue"/>
                </a:rPr>
                <a:t>Omics initiative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68AABA2-563D-934E-B2CA-EF498E2E2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02183"/>
            <a:ext cx="5264150" cy="670247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THANK YOU</a:t>
            </a:r>
          </a:p>
        </p:txBody>
      </p:sp>
      <p:pic>
        <p:nvPicPr>
          <p:cNvPr id="1036" name="Picture 12" descr="Isabelle Basden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403" y="3873152"/>
            <a:ext cx="620414" cy="93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llyson DeMerlis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2873" y="3892202"/>
            <a:ext cx="618824" cy="92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ustin Schlenz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9589" y="3877923"/>
            <a:ext cx="628343" cy="94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CO2TimeSeries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727" y="1600200"/>
            <a:ext cx="5808356" cy="42672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6200" y="6100465"/>
            <a:ext cx="304800" cy="30331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228600" y="6096000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13367" y="1804132"/>
            <a:ext cx="2302233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10717"/>
                </a:solidFill>
                <a:cs typeface="Helvetica Neue"/>
              </a:rPr>
              <a:t>Atmospheric CO</a:t>
            </a:r>
            <a:r>
              <a:rPr lang="en-US" sz="2000" b="1" baseline="-25000" dirty="0">
                <a:solidFill>
                  <a:srgbClr val="C10717"/>
                </a:solidFill>
                <a:cs typeface="Helvetica Neue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64166" y="2473751"/>
            <a:ext cx="185980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259A9"/>
                </a:solidFill>
                <a:cs typeface="Helvetica Neue"/>
              </a:rPr>
              <a:t>Seawater CO</a:t>
            </a:r>
            <a:r>
              <a:rPr lang="en-US" sz="2000" b="1" baseline="-25000" dirty="0">
                <a:solidFill>
                  <a:srgbClr val="1259A9"/>
                </a:solidFill>
                <a:cs typeface="Helvetica Neue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64166" y="4440327"/>
            <a:ext cx="1723549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FA539"/>
                </a:solidFill>
                <a:cs typeface="Helvetica Neue"/>
              </a:rPr>
              <a:t>Seawater pH</a:t>
            </a:r>
            <a:endParaRPr lang="en-US" sz="2000" b="1" baseline="-25000" dirty="0">
              <a:solidFill>
                <a:srgbClr val="1FA539"/>
              </a:solidFill>
              <a:cs typeface="Helvetica Neu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02581" y="5843732"/>
            <a:ext cx="25763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cs typeface="Helvetica Neue Light"/>
              </a:rPr>
              <a:t>Adapted from C. Sabine and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cs typeface="Helvetica Neue Light"/>
              </a:rPr>
              <a:t>Doney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cs typeface="Helvetica Neue Light"/>
              </a:rPr>
              <a:t> et al, 2010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00400" y="1338590"/>
            <a:ext cx="3482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1D4690"/>
                </a:solidFill>
              </a:rPr>
              <a:t>Ocean acidification</a:t>
            </a:r>
            <a:endParaRPr lang="en-US" sz="2800" b="1" i="1" dirty="0">
              <a:solidFill>
                <a:srgbClr val="1D46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26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996621" y="1866159"/>
            <a:ext cx="2743200" cy="4206240"/>
          </a:xfrm>
          <a:prstGeom prst="rect">
            <a:avLst/>
          </a:prstGeom>
          <a:solidFill>
            <a:srgbClr val="F2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357809" y="1866159"/>
            <a:ext cx="2743200" cy="4206240"/>
          </a:xfrm>
          <a:prstGeom prst="rect">
            <a:avLst/>
          </a:prstGeom>
          <a:solidFill>
            <a:srgbClr val="F2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5065" y="1866159"/>
            <a:ext cx="2743200" cy="4206240"/>
          </a:xfrm>
          <a:prstGeom prst="rect">
            <a:avLst/>
          </a:prstGeom>
          <a:solidFill>
            <a:srgbClr val="F2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3" descr="C:\Users\Ian.Enochs\Dropbox\Paypas\Done\AcroporaLightPaypa\Coral Reefs\Final\Figure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590" y="2125329"/>
            <a:ext cx="2216150" cy="20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9166" y="2283384"/>
            <a:ext cx="2220487" cy="15379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5721" y="2005802"/>
            <a:ext cx="1957554" cy="19364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7621" y="4035963"/>
            <a:ext cx="1995654" cy="196956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88922" y="4252925"/>
            <a:ext cx="2215487" cy="1691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872" y1="33746" x2="6872" y2="33746"/>
                        <a14:foregroundMark x1="2787" y1="37552" x2="2787" y2="37552"/>
                        <a14:foregroundMark x1="3842" y1="33975" x2="4221" y2="36451"/>
                        <a14:backgroundMark x1="12960" y1="78771" x2="12960" y2="78771"/>
                        <a14:backgroundMark x1="16396" y1="79230" x2="16396" y2="79230"/>
                        <a14:backgroundMark x1="17181" y1="79413" x2="17181" y2="79413"/>
                        <a14:backgroundMark x1="29085" y1="83219" x2="29085" y2="83219"/>
                        <a14:backgroundMark x1="66342" y1="88171" x2="66342" y2="88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021" y="4421614"/>
            <a:ext cx="2144764" cy="126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4621666" y="4114800"/>
            <a:ext cx="2215487" cy="1691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279" y="4215679"/>
            <a:ext cx="1424261" cy="146238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33400" y="1524000"/>
            <a:ext cx="23662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cap="small" dirty="0">
                <a:solidFill>
                  <a:srgbClr val="168DCF"/>
                </a:solidFill>
              </a:rPr>
              <a:t>Habitat engineers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238782" y="1548762"/>
            <a:ext cx="19239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cap="small" dirty="0">
                <a:solidFill>
                  <a:srgbClr val="168DCF"/>
                </a:solidFill>
              </a:rPr>
              <a:t>Fished species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893355" y="1524000"/>
            <a:ext cx="2836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cap="small" dirty="0">
                <a:solidFill>
                  <a:srgbClr val="168DCF"/>
                </a:solidFill>
              </a:rPr>
              <a:t>Ecosystem structure</a:t>
            </a:r>
          </a:p>
        </p:txBody>
      </p:sp>
      <p:sp>
        <p:nvSpPr>
          <p:cNvPr id="34" name="Rectangle 33"/>
          <p:cNvSpPr/>
          <p:nvPr/>
        </p:nvSpPr>
        <p:spPr>
          <a:xfrm rot="5400000">
            <a:off x="2624812" y="5058861"/>
            <a:ext cx="1828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1D4690"/>
                </a:solidFill>
                <a:cs typeface="Arial" panose="020B0604020202020204" pitchFamily="34" charset="0"/>
              </a:rPr>
              <a:t>Enochs et al. 2014, Coral Reefs</a:t>
            </a:r>
            <a:endParaRPr lang="en-US" sz="900" dirty="0">
              <a:solidFill>
                <a:srgbClr val="1D4690"/>
              </a:solidFill>
            </a:endParaRPr>
          </a:p>
          <a:p>
            <a:r>
              <a:rPr lang="en-US" sz="900" dirty="0">
                <a:solidFill>
                  <a:srgbClr val="1D4690"/>
                </a:solidFill>
                <a:latin typeface="+mj-lt"/>
                <a:cs typeface="Adobe Arabic" pitchFamily="18" charset="-78"/>
              </a:rPr>
              <a:t>Enochs et al. 2014, Bull Mar </a:t>
            </a:r>
            <a:r>
              <a:rPr lang="en-US" sz="900" dirty="0" err="1">
                <a:solidFill>
                  <a:srgbClr val="1D4690"/>
                </a:solidFill>
                <a:latin typeface="+mj-lt"/>
                <a:cs typeface="Adobe Arabic" pitchFamily="18" charset="-78"/>
              </a:rPr>
              <a:t>Sci</a:t>
            </a:r>
            <a:endParaRPr lang="en-US" sz="900" dirty="0">
              <a:solidFill>
                <a:srgbClr val="1D4690"/>
              </a:solidFill>
              <a:latin typeface="+mj-lt"/>
              <a:cs typeface="Adobe Arabic" pitchFamily="18" charset="-78"/>
            </a:endParaRPr>
          </a:p>
        </p:txBody>
      </p:sp>
      <p:sp>
        <p:nvSpPr>
          <p:cNvPr id="35" name="Rectangle 34"/>
          <p:cNvSpPr/>
          <p:nvPr/>
        </p:nvSpPr>
        <p:spPr>
          <a:xfrm rot="5400000">
            <a:off x="6427550" y="5116531"/>
            <a:ext cx="1713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solidFill>
                  <a:srgbClr val="1D4690"/>
                </a:solidFill>
                <a:latin typeface="+mj-lt"/>
                <a:cs typeface="Adobe Arabic" pitchFamily="18" charset="-78"/>
              </a:rPr>
              <a:t>Bignami</a:t>
            </a:r>
            <a:r>
              <a:rPr lang="en-US" sz="900" dirty="0">
                <a:solidFill>
                  <a:srgbClr val="1D4690"/>
                </a:solidFill>
                <a:latin typeface="+mj-lt"/>
                <a:cs typeface="Adobe Arabic" pitchFamily="18" charset="-78"/>
              </a:rPr>
              <a:t> et al. 2013, PNAS</a:t>
            </a:r>
          </a:p>
          <a:p>
            <a:r>
              <a:rPr lang="en-US" sz="900" dirty="0" err="1">
                <a:solidFill>
                  <a:srgbClr val="1D4690"/>
                </a:solidFill>
                <a:latin typeface="+mj-lt"/>
                <a:cs typeface="Arial" panose="020B0604020202020204" pitchFamily="34" charset="0"/>
              </a:rPr>
              <a:t>Gravinese</a:t>
            </a:r>
            <a:r>
              <a:rPr lang="en-US" sz="900" dirty="0">
                <a:solidFill>
                  <a:srgbClr val="1D4690"/>
                </a:solidFill>
                <a:latin typeface="+mj-lt"/>
                <a:cs typeface="Arial" panose="020B0604020202020204" pitchFamily="34" charset="0"/>
              </a:rPr>
              <a:t> et al. 2018, ECSS</a:t>
            </a:r>
            <a:endParaRPr lang="en-US" sz="900" dirty="0">
              <a:solidFill>
                <a:srgbClr val="1D4690"/>
              </a:solidFill>
              <a:latin typeface="+mj-lt"/>
            </a:endParaRPr>
          </a:p>
        </p:txBody>
      </p:sp>
      <p:sp>
        <p:nvSpPr>
          <p:cNvPr id="36" name="Rectangle 35"/>
          <p:cNvSpPr/>
          <p:nvPr/>
        </p:nvSpPr>
        <p:spPr>
          <a:xfrm rot="5400000">
            <a:off x="9799045" y="4996874"/>
            <a:ext cx="209127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1D4690"/>
                </a:solidFill>
                <a:latin typeface="+mj-lt"/>
                <a:cs typeface="Adobe Arabic" pitchFamily="18" charset="-78"/>
              </a:rPr>
              <a:t>Enochs et al. 2014, Nat </a:t>
            </a:r>
            <a:r>
              <a:rPr lang="en-US" sz="900" dirty="0" err="1">
                <a:solidFill>
                  <a:srgbClr val="1D4690"/>
                </a:solidFill>
                <a:latin typeface="+mj-lt"/>
                <a:cs typeface="Adobe Arabic" pitchFamily="18" charset="-78"/>
              </a:rPr>
              <a:t>Clim</a:t>
            </a:r>
            <a:r>
              <a:rPr lang="en-US" sz="900" dirty="0">
                <a:solidFill>
                  <a:srgbClr val="1D4690"/>
                </a:solidFill>
                <a:latin typeface="+mj-lt"/>
                <a:cs typeface="Adobe Arabic" pitchFamily="18" charset="-78"/>
              </a:rPr>
              <a:t> Change</a:t>
            </a:r>
          </a:p>
        </p:txBody>
      </p:sp>
      <p:sp>
        <p:nvSpPr>
          <p:cNvPr id="37" name="Oval 36"/>
          <p:cNvSpPr/>
          <p:nvPr/>
        </p:nvSpPr>
        <p:spPr>
          <a:xfrm>
            <a:off x="76200" y="6100465"/>
            <a:ext cx="304800" cy="30331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8" name="Rectangle 37"/>
          <p:cNvSpPr/>
          <p:nvPr/>
        </p:nvSpPr>
        <p:spPr>
          <a:xfrm>
            <a:off x="228600" y="6096000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51714" y="936234"/>
            <a:ext cx="5061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1D4690"/>
                </a:solidFill>
              </a:rPr>
              <a:t>Ocean acidification impacts:</a:t>
            </a:r>
            <a:endParaRPr lang="en-US" sz="2800" b="1" i="1" dirty="0">
              <a:solidFill>
                <a:srgbClr val="1D46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21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0" y="1828800"/>
            <a:ext cx="5618017" cy="369488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713424" y="919247"/>
            <a:ext cx="7543800" cy="4953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5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537284" y="2093949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3537284" y="2855949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3543968" y="3617949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3545305" y="4379949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28937" y="2850054"/>
            <a:ext cx="3600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Monitor reef conditions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28937" y="3617949"/>
            <a:ext cx="4512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Experimentally test resilience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28937" y="2093949"/>
            <a:ext cx="5386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Characterize organismal responses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24421" y="4375484"/>
            <a:ext cx="3169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Tools for restoration</a:t>
            </a:r>
          </a:p>
        </p:txBody>
      </p:sp>
      <p:sp>
        <p:nvSpPr>
          <p:cNvPr id="21" name="Oval 20"/>
          <p:cNvSpPr/>
          <p:nvPr/>
        </p:nvSpPr>
        <p:spPr>
          <a:xfrm>
            <a:off x="76200" y="6100465"/>
            <a:ext cx="304800" cy="30331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328583" y="6096000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53486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6</a:t>
            </a:fld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6200" y="6100465"/>
            <a:ext cx="304800" cy="30331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3261" y="6096000"/>
            <a:ext cx="2999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Characterize organismal responses</a:t>
            </a:r>
          </a:p>
        </p:txBody>
      </p:sp>
      <p:pic>
        <p:nvPicPr>
          <p:cNvPr id="6" name="Picture 2" descr="C:\Users\Ian.Enochs\Dropbox\17389223_10103022657182677_921612287968681889_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599" y="1676400"/>
            <a:ext cx="488666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0" y="1676400"/>
            <a:ext cx="3551520" cy="4114800"/>
          </a:xfrm>
          <a:prstGeom prst="rect">
            <a:avLst/>
          </a:prstGeom>
        </p:spPr>
      </p:pic>
      <p:pic>
        <p:nvPicPr>
          <p:cNvPr id="14" name="Picture 13" descr="CTImage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800" y="1676400"/>
            <a:ext cx="2730490" cy="4114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7450" y="990600"/>
            <a:ext cx="79159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1D4690"/>
                </a:solidFill>
              </a:rPr>
              <a:t>CT scanning reveals changes in coral growth</a:t>
            </a:r>
            <a:endParaRPr lang="en-US" sz="2800" b="1" i="1" dirty="0">
              <a:solidFill>
                <a:srgbClr val="1D469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2891" y="6100465"/>
            <a:ext cx="71022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1D4690"/>
                </a:solidFill>
              </a:rPr>
              <a:t>PARTNERS: </a:t>
            </a:r>
            <a:r>
              <a:rPr lang="en-US" sz="1400" dirty="0">
                <a:solidFill>
                  <a:srgbClr val="1D4690"/>
                </a:solidFill>
              </a:rPr>
              <a:t>NOAA PIFSC UM, FIU, USGS, UVI, CNMI BECQ, Bigelow, Scripps, LOF </a:t>
            </a:r>
          </a:p>
        </p:txBody>
      </p:sp>
    </p:spTree>
    <p:extLst>
      <p:ext uri="{BB962C8B-B14F-4D97-AF65-F5344CB8AC3E}">
        <p14:creationId xmlns:p14="http://schemas.microsoft.com/office/powerpoint/2010/main" val="358049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 flipV="1">
            <a:off x="7798393" y="2102158"/>
            <a:ext cx="4620222" cy="26429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7</a:t>
            </a:fld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6200" y="6100465"/>
            <a:ext cx="304800" cy="30331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3261" y="6096000"/>
            <a:ext cx="2999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Characterize organismal responses</a:t>
            </a:r>
          </a:p>
        </p:txBody>
      </p:sp>
      <p:pic>
        <p:nvPicPr>
          <p:cNvPr id="1026" name="Picture 2" descr="https://www.aoml.noaa.gov/wp-content/uploads/2019/04/IMG_9777-e155594840967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6800" y="2088015"/>
            <a:ext cx="4405281" cy="364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8719" y="2069251"/>
            <a:ext cx="2925681" cy="36645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43000" y="1534181"/>
            <a:ext cx="73741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1D4690"/>
                </a:solidFill>
              </a:rPr>
              <a:t>3D scanning morphometry of living corals</a:t>
            </a:r>
            <a:endParaRPr lang="en-US" sz="2800" b="1" i="1" dirty="0">
              <a:solidFill>
                <a:srgbClr val="1D469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46360" y="6095999"/>
            <a:ext cx="20452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1D4690"/>
                </a:solidFill>
              </a:rPr>
              <a:t>PARTNERS: </a:t>
            </a:r>
            <a:r>
              <a:rPr lang="en-US" sz="1400" dirty="0">
                <a:solidFill>
                  <a:srgbClr val="1D4690"/>
                </a:solidFill>
              </a:rPr>
              <a:t>UM, Mote</a:t>
            </a:r>
          </a:p>
        </p:txBody>
      </p:sp>
    </p:spTree>
    <p:extLst>
      <p:ext uri="{BB962C8B-B14F-4D97-AF65-F5344CB8AC3E}">
        <p14:creationId xmlns:p14="http://schemas.microsoft.com/office/powerpoint/2010/main" val="179187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8</a:t>
            </a:fld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6200" y="6100465"/>
            <a:ext cx="304800" cy="30331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3261" y="6096000"/>
            <a:ext cx="2999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Characterize organismal responses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284" y="2057400"/>
            <a:ext cx="6087716" cy="2968701"/>
          </a:xfrm>
          <a:prstGeom prst="rect">
            <a:avLst/>
          </a:prstGeom>
        </p:spPr>
      </p:pic>
      <p:pic>
        <p:nvPicPr>
          <p:cNvPr id="32" name="Picture 3" descr="\\CORALVAULT\Documents\Presentations\IMG_27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5878" y="2057400"/>
            <a:ext cx="4227158" cy="296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803478" y="1305580"/>
            <a:ext cx="65181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1D4690"/>
                </a:solidFill>
              </a:rPr>
              <a:t>Micro CT to quantify reef habitat loss</a:t>
            </a:r>
            <a:endParaRPr lang="en-US" sz="2800" b="1" i="1" dirty="0">
              <a:solidFill>
                <a:srgbClr val="1D46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11300" y="6095999"/>
            <a:ext cx="3254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1D4690"/>
                </a:solidFill>
              </a:rPr>
              <a:t>PARTNERS: </a:t>
            </a:r>
            <a:r>
              <a:rPr lang="en-US" sz="1400" dirty="0">
                <a:solidFill>
                  <a:srgbClr val="1D4690"/>
                </a:solidFill>
              </a:rPr>
              <a:t>NOAA PIFSC, UM, AIMS</a:t>
            </a:r>
          </a:p>
        </p:txBody>
      </p:sp>
    </p:spTree>
    <p:extLst>
      <p:ext uri="{BB962C8B-B14F-4D97-AF65-F5344CB8AC3E}">
        <p14:creationId xmlns:p14="http://schemas.microsoft.com/office/powerpoint/2010/main" val="216217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2338961"/>
            <a:ext cx="3029377" cy="27896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66800" y="1295400"/>
            <a:ext cx="5938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1D4690"/>
                </a:solidFill>
              </a:rPr>
              <a:t>High variability: </a:t>
            </a:r>
            <a:r>
              <a:rPr lang="en-US" sz="2400" b="1" i="1" dirty="0">
                <a:solidFill>
                  <a:srgbClr val="4298D3"/>
                </a:solidFill>
              </a:rPr>
              <a:t>difficult to characterize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2854" y="2203241"/>
            <a:ext cx="7398385" cy="3435559"/>
            <a:chOff x="439123" y="2523913"/>
            <a:chExt cx="6952277" cy="2741904"/>
          </a:xfrm>
        </p:grpSpPr>
        <p:pic>
          <p:nvPicPr>
            <p:cNvPr id="2" name="Picture 1" descr="Screen Clippi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000" y="2667000"/>
              <a:ext cx="6248400" cy="2057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16200000">
              <a:off x="-449026" y="3412062"/>
              <a:ext cx="21148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Helvetica Neue"/>
                </a:rPr>
                <a:t>CO</a:t>
              </a:r>
              <a:r>
                <a:rPr lang="en-US" sz="1600" b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Helvetica Neue"/>
                </a:rPr>
                <a:t>2</a:t>
              </a: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Helvetica Neue"/>
                </a:rPr>
                <a:t> concentration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43000" y="2695391"/>
              <a:ext cx="18441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000" b="1" dirty="0">
                  <a:solidFill>
                    <a:srgbClr val="3128DC"/>
                  </a:solidFill>
                  <a:cs typeface="Helvetica Neue"/>
                </a:rPr>
                <a:t>Water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07762" y="4324290"/>
              <a:ext cx="12136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000" b="1" dirty="0">
                  <a:solidFill>
                    <a:srgbClr val="00B0F0"/>
                  </a:solidFill>
                  <a:cs typeface="Helvetica Neue"/>
                </a:rPr>
                <a:t>Air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0908" y="2589963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Helvetica Neue"/>
                </a:rPr>
                <a:t>800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0908" y="3745445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Helvetica Neue"/>
                </a:rPr>
                <a:t>400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7515" y="4927263"/>
              <a:ext cx="7972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Helvetica Neue"/>
                </a:rPr>
                <a:t>Year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9768" y="3183047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Helvetica Neue"/>
                </a:rPr>
                <a:t>600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9768" y="4276823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Helvetica Neue"/>
                </a:rPr>
                <a:t>200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63720" y="4724400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Helvetica Neue"/>
                </a:rPr>
                <a:t>2012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76031" y="4724400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Helvetica Neue"/>
                </a:rPr>
                <a:t>2014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52900" y="4724400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Helvetica Neue"/>
                </a:rPr>
                <a:t>2016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15000" y="4724400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Helvetica Neue"/>
                </a:rPr>
                <a:t>2018</a:t>
              </a:r>
            </a:p>
          </p:txBody>
        </p:sp>
      </p:grpSp>
      <p:sp>
        <p:nvSpPr>
          <p:cNvPr id="23" name="Oval 22"/>
          <p:cNvSpPr/>
          <p:nvPr/>
        </p:nvSpPr>
        <p:spPr>
          <a:xfrm>
            <a:off x="76200" y="6100465"/>
            <a:ext cx="304800" cy="30331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7743" y="6096000"/>
            <a:ext cx="1994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Monitor reef conditions</a:t>
            </a:r>
          </a:p>
        </p:txBody>
      </p:sp>
    </p:spTree>
    <p:extLst>
      <p:ext uri="{BB962C8B-B14F-4D97-AF65-F5344CB8AC3E}">
        <p14:creationId xmlns:p14="http://schemas.microsoft.com/office/powerpoint/2010/main" val="19721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4512</TotalTime>
  <Words>430</Words>
  <Application>Microsoft Macintosh PowerPoint</Application>
  <PresentationFormat>Widescreen</PresentationFormat>
  <Paragraphs>150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Franklin Gothic Demi</vt:lpstr>
      <vt:lpstr>Garamond</vt:lpstr>
      <vt:lpstr>Perpetua</vt:lpstr>
      <vt:lpstr>Office Theme</vt:lpstr>
      <vt:lpstr>Coral reefs in an era of global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99</cp:revision>
  <dcterms:created xsi:type="dcterms:W3CDTF">2019-08-06T19:42:43Z</dcterms:created>
  <dcterms:modified xsi:type="dcterms:W3CDTF">2019-11-12T13:27:21Z</dcterms:modified>
</cp:coreProperties>
</file>