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4" r:id="rId2"/>
    <p:sldId id="327" r:id="rId3"/>
    <p:sldId id="311" r:id="rId4"/>
    <p:sldId id="316" r:id="rId5"/>
    <p:sldId id="263" r:id="rId6"/>
    <p:sldId id="312" r:id="rId7"/>
    <p:sldId id="319" r:id="rId8"/>
    <p:sldId id="318" r:id="rId9"/>
    <p:sldId id="314" r:id="rId10"/>
    <p:sldId id="274" r:id="rId11"/>
    <p:sldId id="315" r:id="rId12"/>
    <p:sldId id="321" r:id="rId13"/>
    <p:sldId id="328" r:id="rId14"/>
    <p:sldId id="323" r:id="rId15"/>
    <p:sldId id="324" r:id="rId16"/>
    <p:sldId id="317" r:id="rId17"/>
    <p:sldId id="329" r:id="rId18"/>
    <p:sldId id="320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A2CA"/>
    <a:srgbClr val="DBB2DD"/>
    <a:srgbClr val="1D4590"/>
    <a:srgbClr val="666666"/>
    <a:srgbClr val="4298D3"/>
    <a:srgbClr val="9254FF"/>
    <a:srgbClr val="BB6200"/>
    <a:srgbClr val="FFCEFF"/>
    <a:srgbClr val="4472C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 autoAdjust="0"/>
    <p:restoredTop sz="92543"/>
  </p:normalViewPr>
  <p:slideViewPr>
    <p:cSldViewPr snapToObjects="1">
      <p:cViewPr varScale="1">
        <p:scale>
          <a:sx n="121" d="100"/>
          <a:sy n="121" d="100"/>
        </p:scale>
        <p:origin x="93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ks/Documents/HRD/FY19/AOP/HRD_Resources_201909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arks/Documents/HRD/FY19/AOP/HRD_Resources_2019091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ks/Downloads/HRD_Pubs&amp;proposals_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ks/Downloads/HRD_Pubs&amp;proposals_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ks/Downloads/HRD_Pubs&amp;proposals_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sheet%20in%20AOML%20Review%20HRD_Marks_V3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arks/Documents/HRD/handouts/HRD%20Budget%20_%20Manpower%201983-%20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50"/>
      <c:rotY val="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A60-5241-8E91-68FBE9F0EB9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A60-5241-8E91-68FBE9F0EB9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A60-5241-8E91-68FBE9F0EB92}"/>
              </c:ext>
            </c:extLst>
          </c:dPt>
          <c:dLbls>
            <c:dLbl>
              <c:idx val="0"/>
              <c:layout>
                <c:manualLayout>
                  <c:x val="-0.23280222325150532"/>
                  <c:y val="4.87304224974903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FTE </a:t>
                    </a:r>
                    <a:fld id="{83DA8E8D-D294-2345-8CDD-6B95DD11F284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A60-5241-8E91-68FBE9F0EB92}"/>
                </c:ext>
              </c:extLst>
            </c:dLbl>
            <c:dLbl>
              <c:idx val="1"/>
              <c:layout>
                <c:manualLayout>
                  <c:x val="0.26804413053982651"/>
                  <c:y val="-0.1197851957271318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CI </a:t>
                    </a:r>
                    <a:fld id="{3DF938CD-6096-3040-B50D-81E81B749578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A60-5241-8E91-68FBE9F0EB92}"/>
                </c:ext>
              </c:extLst>
            </c:dLbl>
            <c:dLbl>
              <c:idx val="2"/>
              <c:layout>
                <c:manualLayout>
                  <c:x val="0.16911397496028771"/>
                  <c:y val="9.27259996488013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Postdoc</a:t>
                    </a:r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  <a:fld id="{9FFBB7B9-378B-1C40-A15A-8896A980E761}" type="PERCENTAG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93464052287582"/>
                      <c:h val="0.23303073414379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A60-5241-8E91-68FBE9F0E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Summary!$AS$76:$AS$78</c:f>
              <c:strCache>
                <c:ptCount val="3"/>
                <c:pt idx="0">
                  <c:v>FTE</c:v>
                </c:pt>
                <c:pt idx="1">
                  <c:v>CI</c:v>
                </c:pt>
                <c:pt idx="2">
                  <c:v>Post doc</c:v>
                </c:pt>
              </c:strCache>
            </c:strRef>
          </c:cat>
          <c:val>
            <c:numRef>
              <c:f>Summary!$AX$76:$AX$78</c:f>
              <c:numCache>
                <c:formatCode>0</c:formatCode>
                <c:ptCount val="3"/>
                <c:pt idx="0">
                  <c:v>22.958333333333332</c:v>
                </c:pt>
                <c:pt idx="1">
                  <c:v>24.466666666666665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60-5241-8E91-68FBE9F0E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FFFFF"/>
        </a:solidFill>
        <a:ln>
          <a:noFill/>
        </a:ln>
        <a:effectLst/>
      </c:spPr>
    </c:plotArea>
    <c:plotVisOnly val="1"/>
    <c:dispBlanksAs val="zero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5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45F-D34A-A3E2-DB425A9EF9A0}"/>
              </c:ext>
            </c:extLst>
          </c:dPt>
          <c:dPt>
            <c:idx val="1"/>
            <c:bubble3D val="0"/>
            <c:spPr>
              <a:solidFill>
                <a:srgbClr val="F8CBAD"/>
              </a:solidFill>
            </c:spPr>
            <c:extLst>
              <c:ext xmlns:c16="http://schemas.microsoft.com/office/drawing/2014/chart" uri="{C3380CC4-5D6E-409C-BE32-E72D297353CC}">
                <c16:uniqueId val="{00000003-045F-D34A-A3E2-DB425A9EF9A0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45F-D34A-A3E2-DB425A9EF9A0}"/>
              </c:ext>
            </c:extLst>
          </c:dPt>
          <c:dPt>
            <c:idx val="3"/>
            <c:bubble3D val="0"/>
            <c:spPr>
              <a:solidFill>
                <a:srgbClr val="E2C2EC"/>
              </a:solidFill>
            </c:spPr>
            <c:extLst>
              <c:ext xmlns:c16="http://schemas.microsoft.com/office/drawing/2014/chart" uri="{C3380CC4-5D6E-409C-BE32-E72D297353CC}">
                <c16:uniqueId val="{00000007-045F-D34A-A3E2-DB425A9EF9A0}"/>
              </c:ext>
            </c:extLst>
          </c:dPt>
          <c:dLbls>
            <c:dLbl>
              <c:idx val="0"/>
              <c:layout>
                <c:manualLayout>
                  <c:x val="-8.1700300495292408E-2"/>
                  <c:y val="5.647651186458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 </a:t>
                    </a:r>
                    <a:fld id="{C13444E0-23D3-4E47-B471-FDDCCA9ECF01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5F-D34A-A3E2-DB425A9EF9A0}"/>
                </c:ext>
              </c:extLst>
            </c:dLbl>
            <c:dLbl>
              <c:idx val="1"/>
              <c:layout>
                <c:manualLayout>
                  <c:x val="-0.1519075714561206"/>
                  <c:y val="-8.39635610780931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Observing </a:t>
                    </a:r>
                    <a:fld id="{14B2154B-4FD1-2B43-BAAC-C8BBE5025324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86444757443425"/>
                      <c:h val="0.248249067802170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5F-D34A-A3E2-DB425A9EF9A0}"/>
                </c:ext>
              </c:extLst>
            </c:dLbl>
            <c:dLbl>
              <c:idx val="2"/>
              <c:layout>
                <c:manualLayout>
                  <c:x val="0.19120996345723373"/>
                  <c:y val="-0.2216759998789723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OSSE </a:t>
                    </a:r>
                    <a:fld id="{76A9EF48-80EB-FB45-8AC0-0EE2998516EC}" type="PERCENTAGE">
                      <a:rPr lang="en-US" smtClean="0"/>
                      <a:pPr/>
                      <a:t>[PERCENTAGE]</a:t>
                    </a:fld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45F-D34A-A3E2-DB425A9EF9A0}"/>
                </c:ext>
              </c:extLst>
            </c:dLbl>
            <c:dLbl>
              <c:idx val="3"/>
              <c:layout>
                <c:manualLayout>
                  <c:x val="0.22428934450039914"/>
                  <c:y val="0.1933624099369727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Modeling </a:t>
                    </a:r>
                    <a:fld id="{053CCF78-1C2A-D04A-A6CD-164889251F13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08786374942938"/>
                      <c:h val="0.248249067802170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45F-D34A-A3E2-DB425A9EF9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Summary!$AT$75:$AW$75</c:f>
              <c:strCache>
                <c:ptCount val="4"/>
                <c:pt idx="0">
                  <c:v>DA</c:v>
                </c:pt>
                <c:pt idx="1">
                  <c:v>Obs&amp;Anal</c:v>
                </c:pt>
                <c:pt idx="2">
                  <c:v>OSSE</c:v>
                </c:pt>
                <c:pt idx="3">
                  <c:v>Model</c:v>
                </c:pt>
              </c:strCache>
            </c:strRef>
          </c:cat>
          <c:val>
            <c:numRef>
              <c:f>Summary!$AT$79:$AW$79</c:f>
              <c:numCache>
                <c:formatCode>0</c:formatCode>
                <c:ptCount val="4"/>
                <c:pt idx="0" formatCode="0.0">
                  <c:v>4.2760416666666661</c:v>
                </c:pt>
                <c:pt idx="1">
                  <c:v>20.996874999999999</c:v>
                </c:pt>
                <c:pt idx="2">
                  <c:v>14.188541666666666</c:v>
                </c:pt>
                <c:pt idx="3">
                  <c:v>12.963541666666668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5F-D34A-A3E2-DB425A9EF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FFFFF"/>
        </a:solidFill>
      </c:spPr>
    </c:plotArea>
    <c:plotVisOnly val="1"/>
    <c:dispBlanksAs val="zero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solidFill>
          <a:schemeClr val="bg1">
            <a:lumMod val="85000"/>
            <a:alpha val="49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524319975076168E-3"/>
          <c:y val="0.15500201173171263"/>
          <c:w val="0.91361845922392659"/>
          <c:h val="0.69128935168903782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Pubs!$B$1</c:f>
              <c:strCache>
                <c:ptCount val="1"/>
                <c:pt idx="0">
                  <c:v>Publications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Pubs!$A$3:$A$8</c:f>
              <c:numCache>
                <c:formatCode>General</c:formatCode>
                <c:ptCount val="6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</c:numCache>
            </c:numRef>
          </c:cat>
          <c:val>
            <c:numRef>
              <c:f>Pubs!$C$3:$C$8</c:f>
              <c:numCache>
                <c:formatCode>General</c:formatCode>
                <c:ptCount val="6"/>
                <c:pt idx="0">
                  <c:v>42</c:v>
                </c:pt>
                <c:pt idx="1">
                  <c:v>46</c:v>
                </c:pt>
                <c:pt idx="2">
                  <c:v>44</c:v>
                </c:pt>
                <c:pt idx="3">
                  <c:v>30</c:v>
                </c:pt>
                <c:pt idx="4">
                  <c:v>31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56-274D-B131-848B973C251B}"/>
            </c:ext>
          </c:extLst>
        </c:ser>
        <c:ser>
          <c:idx val="0"/>
          <c:order val="1"/>
          <c:tx>
            <c:strRef>
              <c:f>Pubs!$D$1</c:f>
              <c:strCache>
                <c:ptCount val="1"/>
                <c:pt idx="0">
                  <c:v>1st author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Pubs!$A$3:$A$8</c:f>
              <c:numCache>
                <c:formatCode>General</c:formatCode>
                <c:ptCount val="6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</c:numCache>
            </c:numRef>
          </c:cat>
          <c:val>
            <c:numRef>
              <c:f>Pubs!$D$3:$D$8</c:f>
              <c:numCache>
                <c:formatCode>General</c:formatCode>
                <c:ptCount val="6"/>
                <c:pt idx="0">
                  <c:v>22</c:v>
                </c:pt>
                <c:pt idx="1">
                  <c:v>25</c:v>
                </c:pt>
                <c:pt idx="2">
                  <c:v>23</c:v>
                </c:pt>
                <c:pt idx="3">
                  <c:v>11</c:v>
                </c:pt>
                <c:pt idx="4">
                  <c:v>15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56-274D-B131-848B973C2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3560415"/>
        <c:axId val="1"/>
        <c:axId val="0"/>
      </c:bar3DChart>
      <c:catAx>
        <c:axId val="923560415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5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35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rgbClr val="D9D9D9">
            <a:alpha val="67843"/>
          </a:srgbClr>
        </a:solidFill>
        <a:ln>
          <a:noFill/>
        </a:ln>
        <a:effectLst/>
        <a:sp3d/>
      </c:spPr>
    </c:sideWall>
    <c:backWall>
      <c:thickness val="0"/>
      <c:spPr>
        <a:solidFill>
          <a:srgbClr val="D9D9D9">
            <a:alpha val="67843"/>
          </a:srgb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488303092548285E-4"/>
          <c:y val="0.12085694799363446"/>
          <c:w val="0.89775973315835522"/>
          <c:h val="0.666848117038489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Pubs!$F$2</c:f>
              <c:strCache>
                <c:ptCount val="1"/>
                <c:pt idx="0">
                  <c:v>submitted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Pubs!$A$3:$A$8</c:f>
              <c:numCache>
                <c:formatCode>General</c:formatCode>
                <c:ptCount val="6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</c:numCache>
            </c:numRef>
          </c:cat>
          <c:val>
            <c:numRef>
              <c:f>Pubs!$F$3:$F$8</c:f>
              <c:numCache>
                <c:formatCode>General</c:formatCode>
                <c:ptCount val="6"/>
                <c:pt idx="0">
                  <c:v>35</c:v>
                </c:pt>
                <c:pt idx="1">
                  <c:v>20</c:v>
                </c:pt>
                <c:pt idx="2">
                  <c:v>21</c:v>
                </c:pt>
                <c:pt idx="3">
                  <c:v>15</c:v>
                </c:pt>
                <c:pt idx="4">
                  <c:v>14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5-BB4F-BEAD-4B74D649656E}"/>
            </c:ext>
          </c:extLst>
        </c:ser>
        <c:ser>
          <c:idx val="0"/>
          <c:order val="1"/>
          <c:tx>
            <c:strRef>
              <c:f>Pubs!$G$2</c:f>
              <c:strCache>
                <c:ptCount val="1"/>
                <c:pt idx="0">
                  <c:v>funded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Pubs!$A$3:$A$8</c:f>
              <c:numCache>
                <c:formatCode>General</c:formatCode>
                <c:ptCount val="6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</c:numCache>
            </c:numRef>
          </c:cat>
          <c:val>
            <c:numRef>
              <c:f>Pubs!$G$3:$G$8</c:f>
              <c:numCache>
                <c:formatCode>General</c:formatCode>
                <c:ptCount val="6"/>
                <c:pt idx="0">
                  <c:v>30</c:v>
                </c:pt>
                <c:pt idx="1">
                  <c:v>14</c:v>
                </c:pt>
                <c:pt idx="2">
                  <c:v>12</c:v>
                </c:pt>
                <c:pt idx="3">
                  <c:v>11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75-BB4F-BEAD-4B74D6496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9121471"/>
        <c:axId val="2109760975"/>
        <c:axId val="0"/>
      </c:bar3DChart>
      <c:catAx>
        <c:axId val="2069121471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760975"/>
        <c:crosses val="autoZero"/>
        <c:auto val="1"/>
        <c:lblAlgn val="ctr"/>
        <c:lblOffset val="100"/>
        <c:noMultiLvlLbl val="0"/>
      </c:catAx>
      <c:valAx>
        <c:axId val="2109760975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9121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29190916352843"/>
          <c:y val="0.89968005621516967"/>
          <c:w val="0.56484794020312679"/>
          <c:h val="6.2686556382287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rgbClr val="D9D9D9">
            <a:alpha val="69020"/>
          </a:srgbClr>
        </a:solidFill>
        <a:ln>
          <a:noFill/>
        </a:ln>
        <a:effectLst/>
        <a:scene3d>
          <a:camera prst="orthographicFront"/>
          <a:lightRig rig="threePt" dir="t"/>
        </a:scene3d>
        <a:sp3d prstMaterial="matte"/>
      </c:spPr>
    </c:sideWall>
    <c:backWall>
      <c:thickness val="0"/>
      <c:spPr>
        <a:solidFill>
          <a:srgbClr val="D9D9D9">
            <a:alpha val="69020"/>
          </a:srgb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 w="0" h="63500" prst="coolSlant"/>
        </a:sp3d>
      </c:spPr>
    </c:backWall>
    <c:plotArea>
      <c:layout>
        <c:manualLayout>
          <c:layoutTarget val="inner"/>
          <c:xMode val="edge"/>
          <c:yMode val="edge"/>
          <c:x val="5.1830045996725665E-2"/>
          <c:y val="0.1460401039767299"/>
          <c:w val="0.85630364651020563"/>
          <c:h val="0.645224744008304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Pubs!$E$1</c:f>
              <c:strCache>
                <c:ptCount val="1"/>
                <c:pt idx="0">
                  <c:v>Transitions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numRef>
              <c:f>Pubs!$A$3:$A$8</c:f>
              <c:numCache>
                <c:formatCode>General</c:formatCode>
                <c:ptCount val="6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</c:numCache>
            </c:numRef>
          </c:cat>
          <c:val>
            <c:numRef>
              <c:f>Pubs!$E$3:$E$8</c:f>
              <c:numCache>
                <c:formatCode>General</c:formatCode>
                <c:ptCount val="6"/>
                <c:pt idx="0">
                  <c:v>20</c:v>
                </c:pt>
                <c:pt idx="1">
                  <c:v>13</c:v>
                </c:pt>
                <c:pt idx="2">
                  <c:v>12</c:v>
                </c:pt>
                <c:pt idx="3">
                  <c:v>9</c:v>
                </c:pt>
                <c:pt idx="4">
                  <c:v>8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B-F741-B417-D89109A51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955691855"/>
        <c:axId val="844765167"/>
        <c:axId val="0"/>
      </c:bar3DChart>
      <c:catAx>
        <c:axId val="955691855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65167"/>
        <c:crosses val="autoZero"/>
        <c:auto val="1"/>
        <c:lblAlgn val="ctr"/>
        <c:lblOffset val="80"/>
        <c:noMultiLvlLbl val="0"/>
      </c:catAx>
      <c:valAx>
        <c:axId val="844765167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691855"/>
        <c:crosses val="autoZero"/>
        <c:crossBetween val="between"/>
      </c:valAx>
      <c:spPr>
        <a:noFill/>
        <a:ln cap="rnd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4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980268133459257E-2"/>
          <c:y val="8.3970358971245815E-2"/>
          <c:w val="0.98864785008941758"/>
          <c:h val="0.90611504384972064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coolSlant"/>
            </a:sp3d>
          </c:spPr>
          <c:dLbls>
            <c:dLbl>
              <c:idx val="0"/>
              <c:layout>
                <c:manualLayout>
                  <c:x val="-0.21450909712521116"/>
                  <c:y val="5.111150200789700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FAQ </a:t>
                    </a:r>
                    <a:fld id="{987B65EE-F7CA-9E42-9619-029A4F3A3F39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93730836221461"/>
                      <c:h val="0.132366509865044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7AB-644A-B9D4-054ED14E1E42}"/>
                </c:ext>
              </c:extLst>
            </c:dLbl>
            <c:dLbl>
              <c:idx val="1"/>
              <c:layout>
                <c:manualLayout>
                  <c:x val="-0.18657370301370058"/>
                  <c:y val="-0.2179488441348677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88445945988487"/>
                      <c:h val="0.242788461538461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7AB-644A-B9D4-054ED14E1E42}"/>
                </c:ext>
              </c:extLst>
            </c:dLbl>
            <c:dLbl>
              <c:idx val="3"/>
              <c:layout>
                <c:manualLayout>
                  <c:x val="8.8762385017328763E-2"/>
                  <c:y val="-0.1681696485549395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30282796143261"/>
                      <c:h val="0.184616447969667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7AB-644A-B9D4-054ED14E1E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'[Worksheet in AOML Review HRD_Marks_V3]Quick Results'!$A$3:$A$8</c:f>
              <c:strCache>
                <c:ptCount val="6"/>
                <c:pt idx="0">
                  <c:v>HFP</c:v>
                </c:pt>
                <c:pt idx="1">
                  <c:v>Flight Level Data</c:v>
                </c:pt>
                <c:pt idx="2">
                  <c:v>RADAR</c:v>
                </c:pt>
                <c:pt idx="3">
                  <c:v>Dropsonde</c:v>
                </c:pt>
                <c:pt idx="4">
                  <c:v>SFMR</c:v>
                </c:pt>
                <c:pt idx="5">
                  <c:v>Model</c:v>
                </c:pt>
              </c:strCache>
            </c:strRef>
          </c:cat>
          <c:val>
            <c:numRef>
              <c:f>'[Worksheet in AOML Review HRD_Marks_V3]Quick Results'!$B$3:$B$8</c:f>
              <c:numCache>
                <c:formatCode>General</c:formatCode>
                <c:ptCount val="6"/>
                <c:pt idx="0">
                  <c:v>1732</c:v>
                </c:pt>
                <c:pt idx="1">
                  <c:v>735</c:v>
                </c:pt>
                <c:pt idx="2">
                  <c:v>740</c:v>
                </c:pt>
                <c:pt idx="3">
                  <c:v>598</c:v>
                </c:pt>
                <c:pt idx="4">
                  <c:v>387</c:v>
                </c:pt>
                <c:pt idx="5">
                  <c:v>1130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AB-644A-B9D4-054ED14E1E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6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0"/>
      <c:rotY val="170"/>
      <c:depthPercent val="100"/>
      <c:rAngAx val="1"/>
    </c:view3D>
    <c:floor>
      <c:thickness val="0"/>
      <c:spPr>
        <a:solidFill>
          <a:srgbClr val="E7E7E7"/>
        </a:solidFill>
        <a:ln w="3175">
          <a:solidFill>
            <a:srgbClr val="808080"/>
          </a:solidFill>
          <a:prstDash val="solid"/>
        </a:ln>
      </c:spPr>
    </c:floor>
    <c:sideWall>
      <c:thickness val="0"/>
      <c:spPr>
        <a:solidFill>
          <a:srgbClr val="E7E7E7"/>
        </a:solidFill>
        <a:ln w="25400">
          <a:noFill/>
        </a:ln>
      </c:spPr>
    </c:sideWall>
    <c:backWall>
      <c:thickness val="0"/>
      <c:spPr>
        <a:solidFill>
          <a:srgbClr val="E7E7E7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676192373789575"/>
          <c:y val="9.0609937839584459E-2"/>
          <c:w val="0.88444395420400002"/>
          <c:h val="0.74728305993820976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'HRD Base 1983- 2018'!$F$1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'HRD Base 1983- 2018'!$A$22:$A$38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'HRD Base 1983- 2018'!$F$22:$F$38</c:f>
              <c:numCache>
                <c:formatCode>0.00</c:formatCode>
                <c:ptCount val="17"/>
                <c:pt idx="0">
                  <c:v>2.8380000000000001</c:v>
                </c:pt>
                <c:pt idx="1">
                  <c:v>2.95</c:v>
                </c:pt>
                <c:pt idx="2" formatCode="0.000">
                  <c:v>3.032</c:v>
                </c:pt>
                <c:pt idx="3" formatCode="0.000">
                  <c:v>2.99</c:v>
                </c:pt>
                <c:pt idx="4">
                  <c:v>3.1440000000000001</c:v>
                </c:pt>
                <c:pt idx="5">
                  <c:v>4.3</c:v>
                </c:pt>
                <c:pt idx="6">
                  <c:v>4.3</c:v>
                </c:pt>
                <c:pt idx="7">
                  <c:v>4.3</c:v>
                </c:pt>
                <c:pt idx="8">
                  <c:v>4.2</c:v>
                </c:pt>
                <c:pt idx="9">
                  <c:v>4.2</c:v>
                </c:pt>
                <c:pt idx="10">
                  <c:v>4.2</c:v>
                </c:pt>
                <c:pt idx="11">
                  <c:v>4</c:v>
                </c:pt>
                <c:pt idx="12">
                  <c:v>3.9430000000000001</c:v>
                </c:pt>
                <c:pt idx="13">
                  <c:v>3.9430000000000001</c:v>
                </c:pt>
                <c:pt idx="14">
                  <c:v>3.9430000000000001</c:v>
                </c:pt>
                <c:pt idx="15">
                  <c:v>3.9430000000000001</c:v>
                </c:pt>
                <c:pt idx="16">
                  <c:v>3.9430000000000001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DD-4F4A-B97A-386F166E0CBE}"/>
            </c:ext>
          </c:extLst>
        </c:ser>
        <c:ser>
          <c:idx val="3"/>
          <c:order val="1"/>
          <c:tx>
            <c:strRef>
              <c:f>'HRD Base 1983- 2018'!$E$1</c:f>
              <c:strCache>
                <c:ptCount val="1"/>
                <c:pt idx="0">
                  <c:v>Non-base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'HRD Base 1983- 2018'!$A$22:$A$38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'HRD Base 1983- 2018'!$E$22:$E$38</c:f>
              <c:numCache>
                <c:formatCode>0.00</c:formatCode>
                <c:ptCount val="17"/>
                <c:pt idx="0">
                  <c:v>1.8852000000000002</c:v>
                </c:pt>
                <c:pt idx="1">
                  <c:v>1.8372999999999999</c:v>
                </c:pt>
                <c:pt idx="2">
                  <c:v>1.83</c:v>
                </c:pt>
                <c:pt idx="3">
                  <c:v>3</c:v>
                </c:pt>
                <c:pt idx="4">
                  <c:v>1.6099999999999999</c:v>
                </c:pt>
                <c:pt idx="5">
                  <c:v>0.71</c:v>
                </c:pt>
                <c:pt idx="6">
                  <c:v>1.62</c:v>
                </c:pt>
                <c:pt idx="7">
                  <c:v>1.4930000000000001</c:v>
                </c:pt>
                <c:pt idx="8">
                  <c:v>1.37</c:v>
                </c:pt>
                <c:pt idx="9">
                  <c:v>1.5649999999999999</c:v>
                </c:pt>
                <c:pt idx="10">
                  <c:v>2.15</c:v>
                </c:pt>
                <c:pt idx="11">
                  <c:v>3</c:v>
                </c:pt>
                <c:pt idx="12">
                  <c:v>2.8600000000000003</c:v>
                </c:pt>
                <c:pt idx="13">
                  <c:v>2.77</c:v>
                </c:pt>
                <c:pt idx="14">
                  <c:v>2.75</c:v>
                </c:pt>
                <c:pt idx="15">
                  <c:v>2.64</c:v>
                </c:pt>
                <c:pt idx="16">
                  <c:v>3.07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DD-4F4A-B97A-386F166E0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-1645653216"/>
        <c:axId val="-1645650464"/>
        <c:axId val="0"/>
      </c:bar3DChart>
      <c:catAx>
        <c:axId val="-164565321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645650464"/>
        <c:crosses val="autoZero"/>
        <c:auto val="1"/>
        <c:lblAlgn val="ctr"/>
        <c:lblOffset val="100"/>
        <c:noMultiLvlLbl val="0"/>
      </c:catAx>
      <c:valAx>
        <c:axId val="-16456504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Fundin</a:t>
                </a:r>
                <a:r>
                  <a:rPr lang="en-US" sz="1800" baseline="0"/>
                  <a:t>g ($Million)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5.1752328570346968E-3"/>
              <c:y val="0.29815594795681005"/>
            </c:manualLayout>
          </c:layout>
          <c:overlay val="0"/>
        </c:title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645653216"/>
        <c:crosses val="min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59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kern="0" dirty="0"/>
              <a:t>https://</a:t>
            </a:r>
            <a:r>
              <a:rPr lang="en-US" sz="1200" kern="0" dirty="0" err="1"/>
              <a:t>www.aoml.noaa.gov</a:t>
            </a:r>
            <a:r>
              <a:rPr lang="en-US" sz="1200" kern="0" dirty="0"/>
              <a:t>/our-research/hurricane-research-division/hurricane-field-program/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09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0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78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Advance understanding and prediction</a:t>
            </a:r>
            <a:r>
              <a:rPr lang="en-US" sz="1200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of TCs through observations, numerical models, and theory, with </a:t>
            </a:r>
            <a:r>
              <a:rPr lang="en-US" sz="1200" b="1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emphasis on processes within inner part of storm</a:t>
            </a:r>
            <a:r>
              <a:rPr lang="en-US" sz="1200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 </a:t>
            </a:r>
            <a:r>
              <a:rPr lang="en-US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HRD research supports </a:t>
            </a:r>
            <a:r>
              <a:rPr lang="en-US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AOML </a:t>
            </a:r>
            <a:r>
              <a:rPr lang="en-US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and </a:t>
            </a:r>
            <a:r>
              <a:rPr lang="en-US" b="1" dirty="0">
                <a:latin typeface="+mn-lt"/>
                <a:ea typeface="Calibri"/>
                <a:cs typeface="Calibri"/>
                <a:sym typeface="Calibri"/>
              </a:rPr>
              <a:t>NOAA's Strategic Plan: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Goal 1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Characterize, understand, and predict physical processes important to prediction of TC track, intensity, and structure change and their impacts.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Goal 2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Optimize the use of current and proposed observations to improve global and TC forecast guidance.</a:t>
            </a:r>
            <a:endParaRPr lang="en-US" sz="1200" b="0" i="0" u="none" strike="noStrike" kern="1200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Goal 3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Advance TC forecast guidance by creating and verifying the next generation numerical models, and advancing DA techniques in support of NOAA’s UFS. </a:t>
            </a:r>
            <a:endParaRPr lang="en-US" sz="1200" b="0" i="0" u="none" strike="noStrike" kern="1200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i="0" u="none" strike="noStrike" kern="1200" cap="none" dirty="0">
                <a:solidFill>
                  <a:srgbClr val="A21010"/>
                </a:solidFill>
                <a:latin typeface="+mn-lt"/>
                <a:ea typeface="Calibri"/>
                <a:cs typeface="Calibri"/>
                <a:sym typeface="Calibri"/>
              </a:rPr>
              <a:t>NOAA’s hurricane research focus for &gt;60 years</a:t>
            </a:r>
            <a:r>
              <a:rPr lang="en-US" sz="1200" b="0" i="0" u="none" strike="noStrike" kern="1200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• AOML/HRD provides operational support for G-IV surveillance (2 people) and WP-3D reconnaissance SFMR (1 person) missions despite transitioning activities to operations. HRD augments AOC staff by providing meteorological expertise for data QC.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18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61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57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2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6BDB3646-E170-D74E-939D-A92A119F596C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1800"/>
              <a:t>AOML Program Review</a:t>
            </a:r>
          </a:p>
          <a:p>
            <a:pPr eaLnBrk="1"/>
            <a:endParaRPr lang="en-US" altLang="en-US" sz="1800"/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0BE68BCC-62F1-FE49-88D7-AE8C3C7F9F9B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/>
            <a:fld id="{7310A4A9-B08A-6A40-BE20-BAF6568E2D3B}" type="datetime1">
              <a:rPr lang="en-US" altLang="en-US" sz="1800"/>
              <a:pPr eaLnBrk="1"/>
              <a:t>11/12/19</a:t>
            </a:fld>
            <a:endParaRPr lang="en-US" altLang="en-US" sz="1800"/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124928AF-8294-0949-9613-101A7BBB208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/>
            <a:fld id="{793FC38C-8D36-6049-AFCC-6AF428C2BB99}" type="slidenum">
              <a:rPr lang="en-US" altLang="en-US" sz="1800"/>
              <a:pPr eaLnBrk="1"/>
              <a:t>10</a:t>
            </a:fld>
            <a:endParaRPr lang="en-US" altLang="en-US" sz="1800"/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B382EC56-29A7-8E42-AE38-4208E2E74A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10" tIns="44855" rIns="89710" bIns="44855" anchor="b"/>
          <a:lstStyle>
            <a:lvl1pPr defTabSz="947738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defTabSz="947738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defTabSz="947738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defTabSz="947738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defTabSz="947738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fld id="{DF4F47C9-D7D4-A44C-ACC9-D440FBCEBB6A}" type="slidenum">
              <a:rPr lang="en-US" altLang="en-US" sz="1100">
                <a:solidFill>
                  <a:schemeClr val="tx1"/>
                </a:solidFill>
              </a:rPr>
              <a:pPr algn="r" eaLnBrk="1" hangingPunct="1"/>
              <a:t>10</a:t>
            </a:fld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4CFDEFE-735E-4442-91D7-6096B6C44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CE00CDB7-2453-B44A-89E5-09357D59E2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Data Sets:</a:t>
            </a:r>
          </a:p>
          <a:p>
            <a:r>
              <a:rPr lang="en-US" altLang="en-US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HRD Data Policy requests data set users register and to list which data sets they are interested in:</a:t>
            </a:r>
          </a:p>
          <a:p>
            <a:r>
              <a:rPr lang="en-US" altLang="en-US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We currently have ~15100 users registered that access our data sets and the breakdown of the data sets they are interested in is presented.</a:t>
            </a:r>
          </a:p>
          <a:p>
            <a:r>
              <a:rPr lang="en-US" altLang="en-US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We added our model data sets to the list of data available in 2013 and are now going to track their access as well</a:t>
            </a:r>
          </a:p>
        </p:txBody>
      </p:sp>
    </p:spTree>
    <p:extLst>
      <p:ext uri="{BB962C8B-B14F-4D97-AF65-F5344CB8AC3E}">
        <p14:creationId xmlns:p14="http://schemas.microsoft.com/office/powerpoint/2010/main" val="3902688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Supports NOAA's Strategic Plan: Weather Ready Nation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HRD Budget: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 to 2008 base was ~$3.9M of which HRD received ~$3M to spend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2006 – Non-base increase included $1.28M of which $284K was reimbursement for manpower and expendable costs incurred in FY05 flying in support of operational missions in Katrina, Rita and  Wilma. The remaining $1M went to AOML for repairs of the damage from  Katrina and Wilma landfalls in FL and for hardening of the facility.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2008 –Increase to base in 2008 for OAR hurricane research was $2M of which HRD received $1.4M raising HRD base to $5.3M which is highlighted in light green 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2009 – HFIP started in 2009 and HRD received from NWS $1M in support of HFIP operational efforts with HWRF which is highlighted in light blue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 – HRD received a one-time increase of $1.8M in non-base support from Sandy Supplemental which is highlighted in darker blue; Begin OSSE support of $500K-$800K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 – CR with .05% cut and end of federal Sandy support; QOSAP begins providing ~$800K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 – CR with 1.9% rescission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2019 –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HRD received a one-time increase of $1.2M in non-base support from Hurricane Supplemental,</a:t>
            </a:r>
            <a:r>
              <a:rPr lang="en-US" sz="12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plus ~$450K one-time non-base OAR UFS Gap support and ~$600K NESDIS/NWS/OMAO OSSE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3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6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HRD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6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hfip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hfip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ml.noaa.gov/hrd/Storm_pages/ifex2005/index.html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chart" Target="../charts/chart1.xml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2.jpeg"/><Relationship Id="rId21" Type="http://schemas.openxmlformats.org/officeDocument/2006/relationships/image" Target="../media/image45.png"/><Relationship Id="rId34" Type="http://schemas.openxmlformats.org/officeDocument/2006/relationships/image" Target="../media/image5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openxmlformats.org/officeDocument/2006/relationships/image" Target="../media/image44.tiff"/><Relationship Id="rId29" Type="http://schemas.openxmlformats.org/officeDocument/2006/relationships/image" Target="../media/image53.jpe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24" Type="http://schemas.openxmlformats.org/officeDocument/2006/relationships/image" Target="../media/image48.jpeg"/><Relationship Id="rId32" Type="http://schemas.openxmlformats.org/officeDocument/2006/relationships/image" Target="../media/image56.png"/><Relationship Id="rId37" Type="http://schemas.openxmlformats.org/officeDocument/2006/relationships/image" Target="../media/image60.png"/><Relationship Id="rId40" Type="http://schemas.openxmlformats.org/officeDocument/2006/relationships/image" Target="../media/image63.jpg"/><Relationship Id="rId5" Type="http://schemas.openxmlformats.org/officeDocument/2006/relationships/image" Target="../media/image29.tiff"/><Relationship Id="rId15" Type="http://schemas.openxmlformats.org/officeDocument/2006/relationships/image" Target="../media/image39.jpg"/><Relationship Id="rId23" Type="http://schemas.openxmlformats.org/officeDocument/2006/relationships/image" Target="../media/image47.jpeg"/><Relationship Id="rId28" Type="http://schemas.openxmlformats.org/officeDocument/2006/relationships/image" Target="../media/image52.svg"/><Relationship Id="rId36" Type="http://schemas.openxmlformats.org/officeDocument/2006/relationships/image" Target="../media/image59.png"/><Relationship Id="rId10" Type="http://schemas.openxmlformats.org/officeDocument/2006/relationships/image" Target="../media/image34.png"/><Relationship Id="rId19" Type="http://schemas.openxmlformats.org/officeDocument/2006/relationships/image" Target="../media/image43.jpeg"/><Relationship Id="rId31" Type="http://schemas.openxmlformats.org/officeDocument/2006/relationships/image" Target="../media/image55.jpeg"/><Relationship Id="rId4" Type="http://schemas.openxmlformats.org/officeDocument/2006/relationships/image" Target="../media/image28.jpeg"/><Relationship Id="rId9" Type="http://schemas.openxmlformats.org/officeDocument/2006/relationships/image" Target="../media/image33.webp"/><Relationship Id="rId14" Type="http://schemas.openxmlformats.org/officeDocument/2006/relationships/image" Target="../media/image38.svg"/><Relationship Id="rId22" Type="http://schemas.openxmlformats.org/officeDocument/2006/relationships/image" Target="../media/image46.jpe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8.png"/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microsoft.com/office/2007/relationships/hdphoto" Target="../media/hdphoto1.wdp"/><Relationship Id="rId38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Hurricane Research at AOML &amp; NOAA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02" y="4071937"/>
            <a:ext cx="5986397" cy="881063"/>
          </a:xfrm>
        </p:spPr>
        <p:txBody>
          <a:bodyPr/>
          <a:lstStyle/>
          <a:p>
            <a:r>
              <a:rPr lang="en-US" dirty="0"/>
              <a:t>Frank 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 descr="1.png">
            <a:extLst>
              <a:ext uri="{FF2B5EF4-FFF2-40B4-BE49-F238E27FC236}">
                <a16:creationId xmlns:a16="http://schemas.microsoft.com/office/drawing/2014/main" id="{E946B911-24C9-9248-BF6B-C4E0B145B0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03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FD67AE81-F046-2147-8530-5A4F8D428FCF}"/>
              </a:ext>
            </a:extLst>
          </p:cNvPr>
          <p:cNvSpPr>
            <a:spLocks/>
          </p:cNvSpPr>
          <p:nvPr/>
        </p:nvSpPr>
        <p:spPr bwMode="auto">
          <a:xfrm>
            <a:off x="1544638" y="6507164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 eaLnBrk="1"/>
            <a:fld id="{E8F8C3AF-A51B-EE4E-A6F0-C7D1A7FC24A8}" type="slidenum">
              <a:rPr lang="en-US" altLang="en-US" sz="1400">
                <a:solidFill>
                  <a:srgbClr val="FFFFFF"/>
                </a:solidFill>
                <a:cs typeface="Arial" panose="020B0604020202020204" pitchFamily="34" charset="0"/>
              </a:rPr>
              <a:pPr algn="ctr" eaLnBrk="1"/>
              <a:t>10</a:t>
            </a:fld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0" name="AutoShape 1">
            <a:extLst>
              <a:ext uri="{FF2B5EF4-FFF2-40B4-BE49-F238E27FC236}">
                <a16:creationId xmlns:a16="http://schemas.microsoft.com/office/drawing/2014/main" id="{DA99971E-37A8-8C4C-A591-73697F934B7C}"/>
              </a:ext>
            </a:extLst>
          </p:cNvPr>
          <p:cNvSpPr>
            <a:spLocks/>
          </p:cNvSpPr>
          <p:nvPr/>
        </p:nvSpPr>
        <p:spPr bwMode="auto">
          <a:xfrm>
            <a:off x="6916738" y="6477000"/>
            <a:ext cx="3733800" cy="3127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AOML Program Review</a:t>
            </a:r>
            <a:endParaRPr lang="en-US" dirty="0">
              <a:latin typeface="Arial"/>
              <a:ea typeface="ＭＳ Ｐゴシック" charset="0"/>
              <a:cs typeface="Arial"/>
              <a:sym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1120935-6122-584E-A083-A9B18C2B041E}"/>
              </a:ext>
            </a:extLst>
          </p:cNvPr>
          <p:cNvSpPr txBox="1">
            <a:spLocks/>
          </p:cNvSpPr>
          <p:nvPr/>
        </p:nvSpPr>
        <p:spPr>
          <a:xfrm>
            <a:off x="852856" y="1051779"/>
            <a:ext cx="104394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HRD by the Numbers: Products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77E2B-440A-D943-BDFC-5EE66E5A7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427" y="1954781"/>
            <a:ext cx="5354774" cy="3051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832EA-A68E-F846-96C0-003E314A7E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9" y="3667890"/>
            <a:ext cx="4943493" cy="2773941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200-00000304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821974"/>
              </p:ext>
            </p:extLst>
          </p:nvPr>
        </p:nvGraphicFramePr>
        <p:xfrm>
          <a:off x="630375" y="2590800"/>
          <a:ext cx="4703625" cy="391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1795" name="Rectangle 3">
            <a:extLst>
              <a:ext uri="{FF2B5EF4-FFF2-40B4-BE49-F238E27FC236}">
                <a16:creationId xmlns:a16="http://schemas.microsoft.com/office/drawing/2014/main" id="{262E13F3-0B99-104A-8812-A6F03FC6E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1487" y="2262033"/>
            <a:ext cx="3581400" cy="507055"/>
          </a:xfrm>
          <a:effectLst/>
        </p:spPr>
        <p:txBody>
          <a:bodyPr/>
          <a:lstStyle/>
          <a:p>
            <a:pPr marL="0" indent="0" algn="ctr">
              <a:buNone/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sym typeface="Helvetica" charset="0"/>
              </a:rPr>
              <a:t>15,146 Users</a:t>
            </a:r>
          </a:p>
        </p:txBody>
      </p:sp>
    </p:spTree>
    <p:extLst>
      <p:ext uri="{BB962C8B-B14F-4D97-AF65-F5344CB8AC3E}">
        <p14:creationId xmlns:p14="http://schemas.microsoft.com/office/powerpoint/2010/main" val="11868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0000000-0008-0000-0300-00001B8C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745877"/>
              </p:ext>
            </p:extLst>
          </p:nvPr>
        </p:nvGraphicFramePr>
        <p:xfrm>
          <a:off x="838200" y="1752600"/>
          <a:ext cx="8053194" cy="4651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HRD by the Numbers: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4C25B3-8083-D949-93D5-74F1DC6CB7B8}"/>
              </a:ext>
            </a:extLst>
          </p:cNvPr>
          <p:cNvSpPr txBox="1"/>
          <p:nvPr/>
        </p:nvSpPr>
        <p:spPr>
          <a:xfrm>
            <a:off x="9334224" y="5109059"/>
            <a:ext cx="1997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D4590"/>
                </a:solidFill>
              </a:rPr>
              <a:t>$3.1M</a:t>
            </a:r>
          </a:p>
          <a:p>
            <a:pPr algn="ctr"/>
            <a:r>
              <a:rPr lang="en-US" sz="2400" dirty="0"/>
              <a:t>30 Proposals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3C20E-561B-5E49-84F0-D62D73BD6EE2}"/>
              </a:ext>
            </a:extLst>
          </p:cNvPr>
          <p:cNvSpPr txBox="1"/>
          <p:nvPr/>
        </p:nvSpPr>
        <p:spPr>
          <a:xfrm>
            <a:off x="9410666" y="3916374"/>
            <a:ext cx="184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D4590"/>
                </a:solidFill>
              </a:rPr>
              <a:t>$3.9M</a:t>
            </a:r>
          </a:p>
          <a:p>
            <a:pPr algn="ctr"/>
            <a:r>
              <a:rPr lang="en-US" sz="2400" dirty="0"/>
              <a:t>Base funds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77518-FB0C-DD41-9B16-66ABE2A39B52}"/>
              </a:ext>
            </a:extLst>
          </p:cNvPr>
          <p:cNvSpPr txBox="1"/>
          <p:nvPr/>
        </p:nvSpPr>
        <p:spPr>
          <a:xfrm>
            <a:off x="9664393" y="2723689"/>
            <a:ext cx="1337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D4590"/>
                </a:solidFill>
              </a:rPr>
              <a:t>$7.0M</a:t>
            </a:r>
          </a:p>
          <a:p>
            <a:pPr algn="ctr"/>
            <a:r>
              <a:rPr lang="en-US" sz="2400" dirty="0"/>
              <a:t>Funding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2164AB-9C35-7A40-B130-4A5D63704BC5}"/>
              </a:ext>
            </a:extLst>
          </p:cNvPr>
          <p:cNvSpPr txBox="1"/>
          <p:nvPr/>
        </p:nvSpPr>
        <p:spPr>
          <a:xfrm>
            <a:off x="9372927" y="2056785"/>
            <a:ext cx="192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FY 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693A9F-9656-7D44-B205-130C323E4AE9}"/>
              </a:ext>
            </a:extLst>
          </p:cNvPr>
          <p:cNvSpPr txBox="1"/>
          <p:nvPr/>
        </p:nvSpPr>
        <p:spPr>
          <a:xfrm>
            <a:off x="9410666" y="3535475"/>
            <a:ext cx="184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D902F-2819-AA46-BC7A-203E9EEF7B54}"/>
              </a:ext>
            </a:extLst>
          </p:cNvPr>
          <p:cNvSpPr txBox="1"/>
          <p:nvPr/>
        </p:nvSpPr>
        <p:spPr>
          <a:xfrm>
            <a:off x="9410666" y="4728160"/>
            <a:ext cx="184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2EE5D3-124E-8A4B-A13D-9F6CE19B3469}"/>
              </a:ext>
            </a:extLst>
          </p:cNvPr>
          <p:cNvSpPr txBox="1"/>
          <p:nvPr/>
        </p:nvSpPr>
        <p:spPr>
          <a:xfrm>
            <a:off x="4776545" y="4648200"/>
            <a:ext cx="1380506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Base funding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93E48-E764-5C48-8A66-9F8E291BB7E7}"/>
              </a:ext>
            </a:extLst>
          </p:cNvPr>
          <p:cNvSpPr txBox="1"/>
          <p:nvPr/>
        </p:nvSpPr>
        <p:spPr>
          <a:xfrm>
            <a:off x="4919212" y="3352800"/>
            <a:ext cx="1095172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Proposals</a:t>
            </a:r>
          </a:p>
        </p:txBody>
      </p:sp>
    </p:spTree>
    <p:extLst>
      <p:ext uri="{BB962C8B-B14F-4D97-AF65-F5344CB8AC3E}">
        <p14:creationId xmlns:p14="http://schemas.microsoft.com/office/powerpoint/2010/main" val="19098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F684896F-01C1-504E-A144-89601C822A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496" y="4572340"/>
            <a:ext cx="770104" cy="77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63B0C-65A8-5F44-9C76-45BB7840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Research Advancements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1BD73-21E4-C74E-B6A8-7C25DB50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2616B-86EC-574E-B91D-F0322804C672}"/>
              </a:ext>
            </a:extLst>
          </p:cNvPr>
          <p:cNvSpPr txBox="1"/>
          <p:nvPr/>
        </p:nvSpPr>
        <p:spPr>
          <a:xfrm>
            <a:off x="5897249" y="6012843"/>
            <a:ext cx="1374361" cy="369332"/>
          </a:xfrm>
          <a:prstGeom prst="rect">
            <a:avLst/>
          </a:prstGeom>
          <a:solidFill>
            <a:srgbClr val="FF9E53"/>
          </a:solidFill>
          <a:ln>
            <a:solidFill>
              <a:srgbClr val="FF9E5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ea typeface="Arial" charset="0"/>
                <a:cs typeface="Arial" charset="0"/>
              </a:rPr>
              <a:t>Prediction</a:t>
            </a:r>
          </a:p>
        </p:txBody>
      </p:sp>
      <p:pic>
        <p:nvPicPr>
          <p:cNvPr id="9" name="Google Shape;202;g5b5d17e6af_0_0">
            <a:extLst>
              <a:ext uri="{FF2B5EF4-FFF2-40B4-BE49-F238E27FC236}">
                <a16:creationId xmlns:a16="http://schemas.microsoft.com/office/drawing/2014/main" id="{9DB144AB-4C8C-5B47-8C5B-A2C3E93D81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93" y="3046594"/>
            <a:ext cx="7851693" cy="16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3;g5b5d17e6af_0_0">
            <a:extLst>
              <a:ext uri="{FF2B5EF4-FFF2-40B4-BE49-F238E27FC236}">
                <a16:creationId xmlns:a16="http://schemas.microsoft.com/office/drawing/2014/main" id="{380C6BDE-3A79-9940-85ED-853F1A4E683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4506" y="2326725"/>
            <a:ext cx="6629325" cy="22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5;g5b5d17e6af_0_0">
            <a:extLst>
              <a:ext uri="{FF2B5EF4-FFF2-40B4-BE49-F238E27FC236}">
                <a16:creationId xmlns:a16="http://schemas.microsoft.com/office/drawing/2014/main" id="{C97401FF-D456-064B-9902-9AD6A8D6D07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4506" y="4409287"/>
            <a:ext cx="7586944" cy="3571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6;g5b5d17e6af_0_0">
            <a:extLst>
              <a:ext uri="{FF2B5EF4-FFF2-40B4-BE49-F238E27FC236}">
                <a16:creationId xmlns:a16="http://schemas.microsoft.com/office/drawing/2014/main" id="{CE3248D4-97B3-3041-9C61-73EC13779360}"/>
              </a:ext>
            </a:extLst>
          </p:cNvPr>
          <p:cNvSpPr txBox="1"/>
          <p:nvPr/>
        </p:nvSpPr>
        <p:spPr>
          <a:xfrm>
            <a:off x="2757918" y="4751700"/>
            <a:ext cx="688050" cy="3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2005</a:t>
            </a:r>
            <a:endParaRPr sz="18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07;g5b5d17e6af_0_0">
            <a:extLst>
              <a:ext uri="{FF2B5EF4-FFF2-40B4-BE49-F238E27FC236}">
                <a16:creationId xmlns:a16="http://schemas.microsoft.com/office/drawing/2014/main" id="{E4D56DA8-9270-D942-AE9E-DB61EB588444}"/>
              </a:ext>
            </a:extLst>
          </p:cNvPr>
          <p:cNvSpPr txBox="1"/>
          <p:nvPr/>
        </p:nvSpPr>
        <p:spPr>
          <a:xfrm>
            <a:off x="4262482" y="4751700"/>
            <a:ext cx="688050" cy="3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2008</a:t>
            </a:r>
            <a:endParaRPr sz="18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08;g5b5d17e6af_0_0">
            <a:extLst>
              <a:ext uri="{FF2B5EF4-FFF2-40B4-BE49-F238E27FC236}">
                <a16:creationId xmlns:a16="http://schemas.microsoft.com/office/drawing/2014/main" id="{8B38A118-E60A-A842-97E9-BD0F32CF97F1}"/>
              </a:ext>
            </a:extLst>
          </p:cNvPr>
          <p:cNvSpPr txBox="1"/>
          <p:nvPr/>
        </p:nvSpPr>
        <p:spPr>
          <a:xfrm>
            <a:off x="5767046" y="4751700"/>
            <a:ext cx="688050" cy="3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2011</a:t>
            </a:r>
            <a:endParaRPr sz="18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9;g5b5d17e6af_0_0">
            <a:extLst>
              <a:ext uri="{FF2B5EF4-FFF2-40B4-BE49-F238E27FC236}">
                <a16:creationId xmlns:a16="http://schemas.microsoft.com/office/drawing/2014/main" id="{1DE4991B-A0E4-4148-9850-045364CA8B7E}"/>
              </a:ext>
            </a:extLst>
          </p:cNvPr>
          <p:cNvSpPr txBox="1"/>
          <p:nvPr/>
        </p:nvSpPr>
        <p:spPr>
          <a:xfrm>
            <a:off x="7271610" y="4751700"/>
            <a:ext cx="688050" cy="3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  <a:endParaRPr sz="18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10;g5b5d17e6af_0_0">
            <a:extLst>
              <a:ext uri="{FF2B5EF4-FFF2-40B4-BE49-F238E27FC236}">
                <a16:creationId xmlns:a16="http://schemas.microsoft.com/office/drawing/2014/main" id="{9B727DE7-4526-D845-B2F9-75FB8F01CE0E}"/>
              </a:ext>
            </a:extLst>
          </p:cNvPr>
          <p:cNvSpPr txBox="1"/>
          <p:nvPr/>
        </p:nvSpPr>
        <p:spPr>
          <a:xfrm>
            <a:off x="8776173" y="4751700"/>
            <a:ext cx="688050" cy="3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8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11;g5b5d17e6af_0_0">
            <a:extLst>
              <a:ext uri="{FF2B5EF4-FFF2-40B4-BE49-F238E27FC236}">
                <a16:creationId xmlns:a16="http://schemas.microsoft.com/office/drawing/2014/main" id="{9E9385F4-FE0D-424E-9DE4-6843BB277217}"/>
              </a:ext>
            </a:extLst>
          </p:cNvPr>
          <p:cNvSpPr txBox="1"/>
          <p:nvPr/>
        </p:nvSpPr>
        <p:spPr>
          <a:xfrm>
            <a:off x="10280737" y="4751700"/>
            <a:ext cx="688050" cy="3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8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212;g5b5d17e6af_0_0">
            <a:extLst>
              <a:ext uri="{FF2B5EF4-FFF2-40B4-BE49-F238E27FC236}">
                <a16:creationId xmlns:a16="http://schemas.microsoft.com/office/drawing/2014/main" id="{A95C2103-9C26-DD4C-B33C-81AE64C9C48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7674" y="3046593"/>
            <a:ext cx="1300163" cy="50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3;g5b5d17e6af_0_0">
            <a:extLst>
              <a:ext uri="{FF2B5EF4-FFF2-40B4-BE49-F238E27FC236}">
                <a16:creationId xmlns:a16="http://schemas.microsoft.com/office/drawing/2014/main" id="{06292EE8-9D9A-7E4E-87EF-D20BB615D2FC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474" y="4027895"/>
            <a:ext cx="1300163" cy="56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4;g5b5d17e6af_0_0">
            <a:extLst>
              <a:ext uri="{FF2B5EF4-FFF2-40B4-BE49-F238E27FC236}">
                <a16:creationId xmlns:a16="http://schemas.microsoft.com/office/drawing/2014/main" id="{0B1AAE4E-6B8C-354D-82C3-2E298F0EF45C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525" y="3614311"/>
            <a:ext cx="889631" cy="55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5;g5b5d17e6af_0_0">
            <a:extLst>
              <a:ext uri="{FF2B5EF4-FFF2-40B4-BE49-F238E27FC236}">
                <a16:creationId xmlns:a16="http://schemas.microsoft.com/office/drawing/2014/main" id="{34B46AAF-18B1-A34F-A661-8A05373C19A2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700" y="3997115"/>
            <a:ext cx="853956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g5b5d17e6af_0_0">
            <a:extLst>
              <a:ext uri="{FF2B5EF4-FFF2-40B4-BE49-F238E27FC236}">
                <a16:creationId xmlns:a16="http://schemas.microsoft.com/office/drawing/2014/main" id="{B4293473-28F8-5E4C-BBDC-9F92B95017A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93850" y="3997115"/>
            <a:ext cx="1065806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7;g5b5d17e6af_0_0">
            <a:extLst>
              <a:ext uri="{FF2B5EF4-FFF2-40B4-BE49-F238E27FC236}">
                <a16:creationId xmlns:a16="http://schemas.microsoft.com/office/drawing/2014/main" id="{59B6051B-5435-DD4C-906E-C16CCE75D12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87188" y="4047777"/>
            <a:ext cx="889631" cy="54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8;g5b5d17e6af_0_0">
            <a:extLst>
              <a:ext uri="{FF2B5EF4-FFF2-40B4-BE49-F238E27FC236}">
                <a16:creationId xmlns:a16="http://schemas.microsoft.com/office/drawing/2014/main" id="{10A8A086-C942-F24E-9D88-9D72A8AD0B21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07674" y="4573219"/>
            <a:ext cx="5957888" cy="13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9;g5b5d17e6af_0_0">
            <a:extLst>
              <a:ext uri="{FF2B5EF4-FFF2-40B4-BE49-F238E27FC236}">
                <a16:creationId xmlns:a16="http://schemas.microsoft.com/office/drawing/2014/main" id="{9A37287D-D1F6-6949-BA86-142C548CE4CA}"/>
              </a:ext>
            </a:extLst>
          </p:cNvPr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525" y="4597181"/>
            <a:ext cx="822656" cy="54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20;g5b5d17e6af_0_0">
            <a:extLst>
              <a:ext uri="{FF2B5EF4-FFF2-40B4-BE49-F238E27FC236}">
                <a16:creationId xmlns:a16="http://schemas.microsoft.com/office/drawing/2014/main" id="{71D084D0-DADA-3144-8D93-2D4AE0C9B62A}"/>
              </a:ext>
            </a:extLst>
          </p:cNvPr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875" y="5038361"/>
            <a:ext cx="787275" cy="60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1;g5b5d17e6af_0_0">
            <a:extLst>
              <a:ext uri="{FF2B5EF4-FFF2-40B4-BE49-F238E27FC236}">
                <a16:creationId xmlns:a16="http://schemas.microsoft.com/office/drawing/2014/main" id="{971CAF8F-CC11-6148-9A0E-01B8FF82ABE9}"/>
              </a:ext>
            </a:extLst>
          </p:cNvPr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062" y="5038361"/>
            <a:ext cx="787275" cy="57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22;g5b5d17e6af_0_0">
            <a:extLst>
              <a:ext uri="{FF2B5EF4-FFF2-40B4-BE49-F238E27FC236}">
                <a16:creationId xmlns:a16="http://schemas.microsoft.com/office/drawing/2014/main" id="{347110AE-17F8-F64A-B2F8-A09196B18B9F}"/>
              </a:ext>
            </a:extLst>
          </p:cNvPr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176" y="5038362"/>
            <a:ext cx="822656" cy="5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23;g5b5d17e6af_0_0">
            <a:extLst>
              <a:ext uri="{FF2B5EF4-FFF2-40B4-BE49-F238E27FC236}">
                <a16:creationId xmlns:a16="http://schemas.microsoft.com/office/drawing/2014/main" id="{F8948BC9-D2B7-504E-8768-B51D35B4DFE4}"/>
              </a:ext>
            </a:extLst>
          </p:cNvPr>
          <p:cNvPicPr preferRelativeResize="0"/>
          <p:nvPr/>
        </p:nvPicPr>
        <p:blipFill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175" y="5513613"/>
            <a:ext cx="749775" cy="4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24;g5b5d17e6af_0_0">
            <a:extLst>
              <a:ext uri="{FF2B5EF4-FFF2-40B4-BE49-F238E27FC236}">
                <a16:creationId xmlns:a16="http://schemas.microsoft.com/office/drawing/2014/main" id="{1EC4778D-10A1-5D49-A651-43B9DD117BE8}"/>
              </a:ext>
            </a:extLst>
          </p:cNvPr>
          <p:cNvPicPr preferRelativeResize="0"/>
          <p:nvPr/>
        </p:nvPicPr>
        <p:blipFill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125" y="5038361"/>
            <a:ext cx="787275" cy="48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25;g5b5d17e6af_0_0">
            <a:extLst>
              <a:ext uri="{FF2B5EF4-FFF2-40B4-BE49-F238E27FC236}">
                <a16:creationId xmlns:a16="http://schemas.microsoft.com/office/drawing/2014/main" id="{B4AE6A5F-E5DF-E04D-84DA-CF31E51ACFF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09062" y="4409287"/>
            <a:ext cx="385763" cy="35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6;g5b5d17e6af_0_0">
            <a:extLst>
              <a:ext uri="{FF2B5EF4-FFF2-40B4-BE49-F238E27FC236}">
                <a16:creationId xmlns:a16="http://schemas.microsoft.com/office/drawing/2014/main" id="{2BD09557-883A-214C-BDDD-D2D403AB965C}"/>
              </a:ext>
            </a:extLst>
          </p:cNvPr>
          <p:cNvPicPr preferRelativeResize="0"/>
          <p:nvPr/>
        </p:nvPicPr>
        <p:blipFill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9" y="3673882"/>
            <a:ext cx="926738" cy="4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27;g5b5d17e6af_0_0">
            <a:extLst>
              <a:ext uri="{FF2B5EF4-FFF2-40B4-BE49-F238E27FC236}">
                <a16:creationId xmlns:a16="http://schemas.microsoft.com/office/drawing/2014/main" id="{8F52FD0D-5DC5-9644-839B-23FBD060C535}"/>
              </a:ext>
            </a:extLst>
          </p:cNvPr>
          <p:cNvPicPr preferRelativeResize="0"/>
          <p:nvPr/>
        </p:nvPicPr>
        <p:blipFill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193" y="4077563"/>
            <a:ext cx="1341753" cy="489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28;g5b5d17e6af_0_0">
            <a:extLst>
              <a:ext uri="{FF2B5EF4-FFF2-40B4-BE49-F238E27FC236}">
                <a16:creationId xmlns:a16="http://schemas.microsoft.com/office/drawing/2014/main" id="{67F1BFAE-A8F9-E147-928C-9CC28CE4D0DE}"/>
              </a:ext>
            </a:extLst>
          </p:cNvPr>
          <p:cNvPicPr preferRelativeResize="0"/>
          <p:nvPr/>
        </p:nvPicPr>
        <p:blipFill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143" y="4086956"/>
            <a:ext cx="1020450" cy="51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29;g5b5d17e6af_0_0">
            <a:extLst>
              <a:ext uri="{FF2B5EF4-FFF2-40B4-BE49-F238E27FC236}">
                <a16:creationId xmlns:a16="http://schemas.microsoft.com/office/drawing/2014/main" id="{94852F47-6157-8642-9EBB-856875B97E1D}"/>
              </a:ext>
            </a:extLst>
          </p:cNvPr>
          <p:cNvPicPr preferRelativeResize="0"/>
          <p:nvPr/>
        </p:nvPicPr>
        <p:blipFill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793" y="3647548"/>
            <a:ext cx="979688" cy="489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30;g5b5d17e6af_0_0">
            <a:extLst>
              <a:ext uri="{FF2B5EF4-FFF2-40B4-BE49-F238E27FC236}">
                <a16:creationId xmlns:a16="http://schemas.microsoft.com/office/drawing/2014/main" id="{76C29763-8738-124B-AC48-9D88B37BC367}"/>
              </a:ext>
            </a:extLst>
          </p:cNvPr>
          <p:cNvPicPr preferRelativeResize="0"/>
          <p:nvPr/>
        </p:nvPicPr>
        <p:blipFill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987" y="3655139"/>
            <a:ext cx="1300163" cy="47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31;g5b5d17e6af_0_0">
            <a:extLst>
              <a:ext uri="{FF2B5EF4-FFF2-40B4-BE49-F238E27FC236}">
                <a16:creationId xmlns:a16="http://schemas.microsoft.com/office/drawing/2014/main" id="{547DDD0C-FEF9-E946-9734-571BAF747032}"/>
              </a:ext>
            </a:extLst>
          </p:cNvPr>
          <p:cNvPicPr preferRelativeResize="0"/>
          <p:nvPr/>
        </p:nvPicPr>
        <p:blipFill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612" y="3997107"/>
            <a:ext cx="979688" cy="57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33;g5b5d17e6af_0_0">
            <a:extLst>
              <a:ext uri="{FF2B5EF4-FFF2-40B4-BE49-F238E27FC236}">
                <a16:creationId xmlns:a16="http://schemas.microsoft.com/office/drawing/2014/main" id="{3E5B30B2-844B-0444-AB4C-4FC2AB1BBF65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523300" y="3046594"/>
            <a:ext cx="1180807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34;g5b5d17e6af_0_0">
            <a:extLst>
              <a:ext uri="{FF2B5EF4-FFF2-40B4-BE49-F238E27FC236}">
                <a16:creationId xmlns:a16="http://schemas.microsoft.com/office/drawing/2014/main" id="{44E5C29B-8EF6-0A4D-A1E4-D7937755CAC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32902" y="3997107"/>
            <a:ext cx="1915814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A8B424C-6C4B-D946-9835-02EFABF5D4A4}"/>
              </a:ext>
            </a:extLst>
          </p:cNvPr>
          <p:cNvSpPr txBox="1"/>
          <p:nvPr/>
        </p:nvSpPr>
        <p:spPr>
          <a:xfrm>
            <a:off x="5716442" y="1937763"/>
            <a:ext cx="167495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ea typeface="Arial" charset="0"/>
                <a:cs typeface="Arial" charset="0"/>
              </a:rPr>
              <a:t>Observations</a:t>
            </a:r>
          </a:p>
        </p:txBody>
      </p:sp>
      <p:pic>
        <p:nvPicPr>
          <p:cNvPr id="42" name="Picture 6" descr="image13.png">
            <a:extLst>
              <a:ext uri="{FF2B5EF4-FFF2-40B4-BE49-F238E27FC236}">
                <a16:creationId xmlns:a16="http://schemas.microsoft.com/office/drawing/2014/main" id="{7C47C667-9331-0E43-9815-FB26231849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50" y="1291136"/>
            <a:ext cx="170237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Earl_ob&amp;model.png">
            <a:extLst>
              <a:ext uri="{FF2B5EF4-FFF2-40B4-BE49-F238E27FC236}">
                <a16:creationId xmlns:a16="http://schemas.microsoft.com/office/drawing/2014/main" id="{0EBF5B2F-3859-6145-ABBF-2BF639576E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956013"/>
            <a:ext cx="3313336" cy="239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63B0C-65A8-5F44-9C76-45BB7840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Major Research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1BD73-21E4-C74E-B6A8-7C25DB50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1D64-8934-8E4B-9089-3C64F09DD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71077"/>
            <a:ext cx="3804311" cy="188198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Characterize, Understand, &amp; Predict Processes Important to Prediction of TCs and their Impacts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4BE489-96BE-3841-9AA6-F37672C42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EEEFEA"/>
              </a:clrFrom>
              <a:clrTo>
                <a:srgbClr val="EEEFEA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7"/>
          <a:stretch/>
        </p:blipFill>
        <p:spPr>
          <a:xfrm>
            <a:off x="5196139" y="2239714"/>
            <a:ext cx="1819939" cy="2289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C7CF2-BD8C-6847-B141-DF00539F0F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209" y="2147643"/>
            <a:ext cx="1698175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4BB4A-1528-C84F-B3E7-708D84A126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EF1"/>
              </a:clrFrom>
              <a:clrTo>
                <a:srgbClr val="FFFEF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859" y="2147643"/>
            <a:ext cx="1698175" cy="237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B1CAD-C9F0-9A42-84DF-08618A183F86}"/>
              </a:ext>
            </a:extLst>
          </p:cNvPr>
          <p:cNvSpPr txBox="1"/>
          <p:nvPr/>
        </p:nvSpPr>
        <p:spPr>
          <a:xfrm>
            <a:off x="5106232" y="5029200"/>
            <a:ext cx="1964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Tropical Cyclone</a:t>
            </a:r>
          </a:p>
          <a:p>
            <a:r>
              <a:rPr lang="en-US" sz="1600" dirty="0"/>
              <a:t>Observations from</a:t>
            </a:r>
          </a:p>
          <a:p>
            <a:r>
              <a:rPr lang="en-US" sz="1600" dirty="0"/>
              <a:t>NOAA’s Hurricane</a:t>
            </a:r>
          </a:p>
          <a:p>
            <a:r>
              <a:rPr lang="en-US" sz="1600" dirty="0"/>
              <a:t>Field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11BC1-AC0C-3945-9AF2-124C3EB8F221}"/>
              </a:ext>
            </a:extLst>
          </p:cNvPr>
          <p:cNvSpPr txBox="1"/>
          <p:nvPr/>
        </p:nvSpPr>
        <p:spPr>
          <a:xfrm>
            <a:off x="9608757" y="5029200"/>
            <a:ext cx="2392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Airborne observations</a:t>
            </a:r>
          </a:p>
          <a:p>
            <a:r>
              <a:rPr lang="en-US" sz="1600" dirty="0"/>
              <a:t>to better characterize and understand physical</a:t>
            </a:r>
          </a:p>
          <a:p>
            <a:r>
              <a:rPr lang="en-US" sz="1600" dirty="0"/>
              <a:t>processes in tropical cyclones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427D9-161A-DA4F-9B19-3A8523550AAA}"/>
              </a:ext>
            </a:extLst>
          </p:cNvPr>
          <p:cNvSpPr txBox="1"/>
          <p:nvPr/>
        </p:nvSpPr>
        <p:spPr>
          <a:xfrm>
            <a:off x="7525500" y="5029200"/>
            <a:ext cx="2044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technologies for real-time monitoring of tropical cyclone intensity, structure, and environment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606A5-B1D8-994F-B423-AF2A0AFADB25}"/>
              </a:ext>
            </a:extLst>
          </p:cNvPr>
          <p:cNvSpPr txBox="1"/>
          <p:nvPr/>
        </p:nvSpPr>
        <p:spPr>
          <a:xfrm>
            <a:off x="7569291" y="461828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</a:t>
            </a:r>
            <a:r>
              <a:rPr lang="en-US" dirty="0" err="1"/>
              <a:t>Dunion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D28B2-AE9B-DC46-A53F-AAF3433B3E23}"/>
              </a:ext>
            </a:extLst>
          </p:cNvPr>
          <p:cNvSpPr txBox="1"/>
          <p:nvPr/>
        </p:nvSpPr>
        <p:spPr>
          <a:xfrm>
            <a:off x="5196139" y="461828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Jon Zawislak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284C3B-00D4-8849-B7C6-2EE0267C299D}"/>
              </a:ext>
            </a:extLst>
          </p:cNvPr>
          <p:cNvSpPr txBox="1"/>
          <p:nvPr/>
        </p:nvSpPr>
        <p:spPr>
          <a:xfrm>
            <a:off x="9615307" y="461823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Rogers</a:t>
            </a:r>
          </a:p>
        </p:txBody>
      </p:sp>
    </p:spTree>
    <p:extLst>
      <p:ext uri="{BB962C8B-B14F-4D97-AF65-F5344CB8AC3E}">
        <p14:creationId xmlns:p14="http://schemas.microsoft.com/office/powerpoint/2010/main" val="10174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3B0C-65A8-5F44-9C76-45BB7840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Major Research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1BD73-21E4-C74E-B6A8-7C25DB50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1D64-8934-8E4B-9089-3C64F09DD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0"/>
            <a:ext cx="4358008" cy="146788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Optimize use of Observations to Improve Forecast Guidance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2B4D5-2363-214E-BBDE-B1C0ED5794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7277" y="2286000"/>
            <a:ext cx="1698175" cy="2377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E8835-0F42-8A47-9FF7-4B70BEEFC1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994" y="2302879"/>
            <a:ext cx="1698175" cy="2377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CAC9CE-7222-304A-AD7B-0CB0D4E7D451}"/>
              </a:ext>
            </a:extLst>
          </p:cNvPr>
          <p:cNvSpPr txBox="1"/>
          <p:nvPr/>
        </p:nvSpPr>
        <p:spPr>
          <a:xfrm>
            <a:off x="7133258" y="468031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Lidia Cucurull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19A66-4A80-3E42-9A63-0757E99AA52C}"/>
              </a:ext>
            </a:extLst>
          </p:cNvPr>
          <p:cNvSpPr txBox="1"/>
          <p:nvPr/>
        </p:nvSpPr>
        <p:spPr>
          <a:xfrm>
            <a:off x="9553594" y="466344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</a:t>
            </a:r>
            <a:r>
              <a:rPr lang="en-US" dirty="0" err="1"/>
              <a:t>Sippel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CCE56-936E-D542-847B-0253F4A7CFC4}"/>
              </a:ext>
            </a:extLst>
          </p:cNvPr>
          <p:cNvSpPr txBox="1"/>
          <p:nvPr/>
        </p:nvSpPr>
        <p:spPr>
          <a:xfrm>
            <a:off x="6971058" y="5070808"/>
            <a:ext cx="2119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Optimizing observing</a:t>
            </a:r>
          </a:p>
          <a:p>
            <a:r>
              <a:rPr lang="en-US" sz="1600" dirty="0"/>
              <a:t>system strategies for</a:t>
            </a:r>
          </a:p>
          <a:p>
            <a:r>
              <a:rPr lang="en-US" sz="1600" dirty="0"/>
              <a:t>tropical cyclone</a:t>
            </a:r>
          </a:p>
          <a:p>
            <a:r>
              <a:rPr lang="en-US" sz="1600" dirty="0"/>
              <a:t>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8126B-1BDC-5A45-B3FD-5012D2A326AB}"/>
              </a:ext>
            </a:extLst>
          </p:cNvPr>
          <p:cNvSpPr txBox="1"/>
          <p:nvPr/>
        </p:nvSpPr>
        <p:spPr>
          <a:xfrm>
            <a:off x="9296400" y="5050357"/>
            <a:ext cx="2271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Leveraging partnerships to improve assimilation of</a:t>
            </a:r>
          </a:p>
          <a:p>
            <a:r>
              <a:rPr lang="en-US" sz="1600" dirty="0"/>
              <a:t>reconnaissance data</a:t>
            </a:r>
          </a:p>
        </p:txBody>
      </p:sp>
      <p:pic>
        <p:nvPicPr>
          <p:cNvPr id="11" name="Picture 8" descr="RIKEN-UMD DA CONF 15: Home Page">
            <a:extLst>
              <a:ext uri="{FF2B5EF4-FFF2-40B4-BE49-F238E27FC236}">
                <a16:creationId xmlns:a16="http://schemas.microsoft.com/office/drawing/2014/main" id="{9157B051-5EC3-464C-87C9-9493390E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92" y="3124200"/>
            <a:ext cx="4358008" cy="30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70DF76-FCE4-444B-9C41-E7F281B27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48" y="3032759"/>
            <a:ext cx="5271014" cy="2957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63B0C-65A8-5F44-9C76-45BB7840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Major Research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1BD73-21E4-C74E-B6A8-7C25DB50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1D64-8934-8E4B-9089-3C64F09DD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11" y="2209800"/>
            <a:ext cx="4071237" cy="82295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Advance Hurricane Forecast Guidance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07ED3F-C694-D544-83A7-A2C07E43DE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020" y="2270760"/>
            <a:ext cx="1698171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43D89-6638-7A40-8AB1-DEBB0802C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226" y="2270760"/>
            <a:ext cx="1698175" cy="2377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DA1773-E1B0-FC4D-99D5-E37D86D8D11D}"/>
              </a:ext>
            </a:extLst>
          </p:cNvPr>
          <p:cNvSpPr txBox="1"/>
          <p:nvPr/>
        </p:nvSpPr>
        <p:spPr>
          <a:xfrm>
            <a:off x="6644002" y="4752815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Gopalakrishnan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498ED-DD6F-D94A-9FE6-4B16096C2865}"/>
              </a:ext>
            </a:extLst>
          </p:cNvPr>
          <p:cNvSpPr txBox="1"/>
          <p:nvPr/>
        </p:nvSpPr>
        <p:spPr>
          <a:xfrm>
            <a:off x="9864955" y="4752815"/>
            <a:ext cx="123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Gus Alaka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18E5B-4338-3746-89FC-0994A5E50C48}"/>
              </a:ext>
            </a:extLst>
          </p:cNvPr>
          <p:cNvSpPr txBox="1"/>
          <p:nvPr/>
        </p:nvSpPr>
        <p:spPr>
          <a:xfrm>
            <a:off x="6648072" y="5122147"/>
            <a:ext cx="2074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Advances in Tropical</a:t>
            </a:r>
          </a:p>
          <a:p>
            <a:r>
              <a:rPr lang="en-US" sz="1600" dirty="0"/>
              <a:t>Cyclone Forecast</a:t>
            </a:r>
          </a:p>
          <a:p>
            <a:r>
              <a:rPr lang="en-US" sz="1600" dirty="0"/>
              <a:t>Modeling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20E28-5452-4845-B9ED-435246D59B96}"/>
              </a:ext>
            </a:extLst>
          </p:cNvPr>
          <p:cNvSpPr txBox="1"/>
          <p:nvPr/>
        </p:nvSpPr>
        <p:spPr>
          <a:xfrm>
            <a:off x="9365651" y="5122147"/>
            <a:ext cx="223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Advances in Research</a:t>
            </a:r>
          </a:p>
          <a:p>
            <a:r>
              <a:rPr lang="en-US" sz="1600" dirty="0"/>
              <a:t>Transitions and Model</a:t>
            </a:r>
          </a:p>
          <a:p>
            <a:r>
              <a:rPr lang="en-US" sz="16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1993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Emerging Research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AD576-20A8-8F43-A6F1-CD9DD5B5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304" y="1846977"/>
            <a:ext cx="2033392" cy="51522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Impacts</a:t>
            </a:r>
          </a:p>
        </p:txBody>
      </p:sp>
      <p:pic>
        <p:nvPicPr>
          <p:cNvPr id="6" name="Shape 56">
            <a:extLst>
              <a:ext uri="{FF2B5EF4-FFF2-40B4-BE49-F238E27FC236}">
                <a16:creationId xmlns:a16="http://schemas.microsoft.com/office/drawing/2014/main" id="{9EB59AFD-498B-924B-80FE-B682A207D47B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107" y="4828610"/>
            <a:ext cx="4718710" cy="157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374413-C5DA-664A-A2E0-5DC671D63B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334" y="2537475"/>
            <a:ext cx="1698175" cy="23774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9649B3-7BA1-5E41-B5A2-0C3EB5833625}"/>
              </a:ext>
            </a:extLst>
          </p:cNvPr>
          <p:cNvSpPr txBox="1"/>
          <p:nvPr/>
        </p:nvSpPr>
        <p:spPr>
          <a:xfrm>
            <a:off x="8541530" y="493970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Shirley Murillo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28B9B-DE69-5F43-81E3-B75150E62657}"/>
              </a:ext>
            </a:extLst>
          </p:cNvPr>
          <p:cNvSpPr txBox="1"/>
          <p:nvPr/>
        </p:nvSpPr>
        <p:spPr>
          <a:xfrm>
            <a:off x="8041393" y="533382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Partnerships supporting</a:t>
            </a:r>
          </a:p>
          <a:p>
            <a:pPr algn="ctr"/>
            <a:r>
              <a:rPr lang="en-US" dirty="0"/>
              <a:t>transitions to operations</a:t>
            </a:r>
          </a:p>
        </p:txBody>
      </p:sp>
      <p:pic>
        <p:nvPicPr>
          <p:cNvPr id="10" name="Picture 8" descr="IMG_4079.JPG">
            <a:extLst>
              <a:ext uri="{FF2B5EF4-FFF2-40B4-BE49-F238E27FC236}">
                <a16:creationId xmlns:a16="http://schemas.microsoft.com/office/drawing/2014/main" id="{A67FEA77-6C68-734A-8ADD-754419259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2667000"/>
            <a:ext cx="4656924" cy="196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6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Emerging Research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27281B-2C7D-A94E-90AA-6FB946DA0A6C}"/>
              </a:ext>
            </a:extLst>
          </p:cNvPr>
          <p:cNvGrpSpPr/>
          <p:nvPr/>
        </p:nvGrpSpPr>
        <p:grpSpPr>
          <a:xfrm>
            <a:off x="607145" y="1941769"/>
            <a:ext cx="1794066" cy="1315860"/>
            <a:chOff x="337221" y="2570340"/>
            <a:chExt cx="1794066" cy="1315860"/>
          </a:xfrm>
        </p:grpSpPr>
        <p:pic>
          <p:nvPicPr>
            <p:cNvPr id="11" name="image48.jpeg" descr="P1010182">
              <a:extLst>
                <a:ext uri="{FF2B5EF4-FFF2-40B4-BE49-F238E27FC236}">
                  <a16:creationId xmlns:a16="http://schemas.microsoft.com/office/drawing/2014/main" id="{43F62BF1-27DB-5449-9955-FD626C3C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07" y="2570340"/>
              <a:ext cx="1754880" cy="1315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CE40ED-8A47-3D42-A2BA-5E0DC051CF3F}"/>
                </a:ext>
              </a:extLst>
            </p:cNvPr>
            <p:cNvSpPr txBox="1"/>
            <p:nvPr/>
          </p:nvSpPr>
          <p:spPr>
            <a:xfrm>
              <a:off x="337221" y="2585630"/>
              <a:ext cx="63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DWL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9A3BE0-FEE2-754E-9F34-1D0733AF52CB}"/>
              </a:ext>
            </a:extLst>
          </p:cNvPr>
          <p:cNvGrpSpPr/>
          <p:nvPr/>
        </p:nvGrpSpPr>
        <p:grpSpPr>
          <a:xfrm>
            <a:off x="586452" y="3624918"/>
            <a:ext cx="1890767" cy="1170394"/>
            <a:chOff x="366248" y="4620806"/>
            <a:chExt cx="1890767" cy="1170394"/>
          </a:xfrm>
        </p:grpSpPr>
        <p:pic>
          <p:nvPicPr>
            <p:cNvPr id="13" name="Picture 2" descr="http://www.aoml.noaa.gov/pix/Keynotes/Coyote_Joe_P3.jpg">
              <a:extLst>
                <a:ext uri="{FF2B5EF4-FFF2-40B4-BE49-F238E27FC236}">
                  <a16:creationId xmlns:a16="http://schemas.microsoft.com/office/drawing/2014/main" id="{9BB96472-13D3-2A40-A4E5-32FEEC3F7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48" y="4620806"/>
              <a:ext cx="1890767" cy="1170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39F610-8E0F-A042-B1E2-DBC2DCDDB505}"/>
                </a:ext>
              </a:extLst>
            </p:cNvPr>
            <p:cNvSpPr txBox="1"/>
            <p:nvPr/>
          </p:nvSpPr>
          <p:spPr>
            <a:xfrm>
              <a:off x="1419484" y="4620806"/>
              <a:ext cx="668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sUAS</a:t>
              </a:r>
              <a:endParaRPr lang="en-US" sz="1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DD181E-72E0-7F46-91D4-115C166CA311}"/>
              </a:ext>
            </a:extLst>
          </p:cNvPr>
          <p:cNvGrpSpPr/>
          <p:nvPr/>
        </p:nvGrpSpPr>
        <p:grpSpPr>
          <a:xfrm>
            <a:off x="2504390" y="2207548"/>
            <a:ext cx="1509285" cy="1796862"/>
            <a:chOff x="2336941" y="3276601"/>
            <a:chExt cx="1509285" cy="1796862"/>
          </a:xfrm>
        </p:grpSpPr>
        <p:pic>
          <p:nvPicPr>
            <p:cNvPr id="15" name="Picture 14" descr="v3_slide0008_image013">
              <a:extLst>
                <a:ext uri="{FF2B5EF4-FFF2-40B4-BE49-F238E27FC236}">
                  <a16:creationId xmlns:a16="http://schemas.microsoft.com/office/drawing/2014/main" id="{F46B9DD5-EDEF-254B-96E9-B0A9E0590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941" y="3276601"/>
              <a:ext cx="1442647" cy="1796862"/>
            </a:xfrm>
            <a:prstGeom prst="rect">
              <a:avLst/>
            </a:prstGeom>
            <a:noFill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D52313-2399-BD4F-86FB-21BD68C18A16}"/>
                </a:ext>
              </a:extLst>
            </p:cNvPr>
            <p:cNvSpPr txBox="1"/>
            <p:nvPr/>
          </p:nvSpPr>
          <p:spPr>
            <a:xfrm>
              <a:off x="2443278" y="3500349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2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SST</a:t>
              </a:r>
            </a:p>
            <a:p>
              <a:pPr algn="ctr"/>
              <a:r>
                <a:rPr lang="en-US" sz="1800" b="1" dirty="0">
                  <a:solidFill>
                    <a:schemeClr val="bg2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Dropsonde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A312A7-774C-174E-B287-6E6DE62F7ED2}"/>
              </a:ext>
            </a:extLst>
          </p:cNvPr>
          <p:cNvGrpSpPr/>
          <p:nvPr/>
        </p:nvGrpSpPr>
        <p:grpSpPr>
          <a:xfrm>
            <a:off x="2591781" y="4684719"/>
            <a:ext cx="1440839" cy="1190843"/>
            <a:chOff x="2999015" y="5149913"/>
            <a:chExt cx="1440839" cy="1190843"/>
          </a:xfrm>
        </p:grpSpPr>
        <p:pic>
          <p:nvPicPr>
            <p:cNvPr id="4106" name="Picture 10" descr="Argo Floats: Drifting Ocean Observers - Coastal Studies ...">
              <a:extLst>
                <a:ext uri="{FF2B5EF4-FFF2-40B4-BE49-F238E27FC236}">
                  <a16:creationId xmlns:a16="http://schemas.microsoft.com/office/drawing/2014/main" id="{E1320B53-B038-F54E-A230-CCD3797FB9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99015" y="5149913"/>
              <a:ext cx="1440839" cy="1181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7AD383-2B0A-7545-9FC9-C25FF6DDAF5B}"/>
                </a:ext>
              </a:extLst>
            </p:cNvPr>
            <p:cNvSpPr txBox="1"/>
            <p:nvPr/>
          </p:nvSpPr>
          <p:spPr>
            <a:xfrm>
              <a:off x="3016092" y="5694425"/>
              <a:ext cx="1385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ARGO Floats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36D457-9EF7-814A-9683-26BD2D0947BE}"/>
              </a:ext>
            </a:extLst>
          </p:cNvPr>
          <p:cNvGrpSpPr/>
          <p:nvPr/>
        </p:nvGrpSpPr>
        <p:grpSpPr>
          <a:xfrm>
            <a:off x="533742" y="5118367"/>
            <a:ext cx="1941621" cy="1181099"/>
            <a:chOff x="4296344" y="3273340"/>
            <a:chExt cx="2225236" cy="1314450"/>
          </a:xfrm>
        </p:grpSpPr>
        <p:pic>
          <p:nvPicPr>
            <p:cNvPr id="4108" name="Picture 12" descr="New Seaglider Collects Data along Gulf Coast">
              <a:extLst>
                <a:ext uri="{FF2B5EF4-FFF2-40B4-BE49-F238E27FC236}">
                  <a16:creationId xmlns:a16="http://schemas.microsoft.com/office/drawing/2014/main" id="{391DF6C8-1599-1945-9F1D-6E197323B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344" y="3273340"/>
              <a:ext cx="2225236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A59496-AB77-8E48-AFF0-03B45FFE3E0D}"/>
                </a:ext>
              </a:extLst>
            </p:cNvPr>
            <p:cNvSpPr txBox="1"/>
            <p:nvPr/>
          </p:nvSpPr>
          <p:spPr>
            <a:xfrm>
              <a:off x="5468472" y="3344937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Gliders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4AE250-C118-1043-90AE-A7AC2B82FE19}"/>
              </a:ext>
            </a:extLst>
          </p:cNvPr>
          <p:cNvGrpSpPr/>
          <p:nvPr/>
        </p:nvGrpSpPr>
        <p:grpSpPr>
          <a:xfrm>
            <a:off x="4138957" y="2487022"/>
            <a:ext cx="3933881" cy="3038801"/>
            <a:chOff x="4293463" y="1904057"/>
            <a:chExt cx="3640870" cy="272540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CEA344E-9868-5149-9D95-477565FC7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3463" y="1904057"/>
              <a:ext cx="3640870" cy="27254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2A95F2-1B20-A64D-ADC9-178742277ADD}"/>
                </a:ext>
              </a:extLst>
            </p:cNvPr>
            <p:cNvSpPr txBox="1"/>
            <p:nvPr/>
          </p:nvSpPr>
          <p:spPr>
            <a:xfrm>
              <a:off x="4816872" y="3867083"/>
              <a:ext cx="8130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HAFS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cs typeface="Calibri" panose="020F0502020204030204" pitchFamily="34" charset="0"/>
                </a:rPr>
                <a:t>UFS</a:t>
              </a:r>
              <a:endParaRPr lang="en-US" sz="1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1171C4-BAA1-BC43-9324-5E73B8B90802}"/>
              </a:ext>
            </a:extLst>
          </p:cNvPr>
          <p:cNvGrpSpPr/>
          <p:nvPr/>
        </p:nvGrpSpPr>
        <p:grpSpPr>
          <a:xfrm>
            <a:off x="8296542" y="4324236"/>
            <a:ext cx="3338050" cy="2416567"/>
            <a:chOff x="8289466" y="1887802"/>
            <a:chExt cx="3338050" cy="2416567"/>
          </a:xfrm>
        </p:grpSpPr>
        <p:pic>
          <p:nvPicPr>
            <p:cNvPr id="4104" name="Picture 8" descr="RIKEN-UMD DA CONF 15: Home Page">
              <a:extLst>
                <a:ext uri="{FF2B5EF4-FFF2-40B4-BE49-F238E27FC236}">
                  <a16:creationId xmlns:a16="http://schemas.microsoft.com/office/drawing/2014/main" id="{254FB4E5-0FF5-444A-8D56-61074BFD3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9466" y="2001115"/>
              <a:ext cx="3338050" cy="2303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27C435-2E87-B141-B848-F7E89F2B81A3}"/>
                </a:ext>
              </a:extLst>
            </p:cNvPr>
            <p:cNvSpPr txBox="1"/>
            <p:nvPr/>
          </p:nvSpPr>
          <p:spPr>
            <a:xfrm>
              <a:off x="9529253" y="1887802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  <a:cs typeface="Calibri" panose="020F0502020204030204" pitchFamily="34" charset="0"/>
                </a:rPr>
                <a:t>Coupled DA</a:t>
              </a:r>
              <a:endParaRPr lang="en-US" sz="18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4098" name="Picture 2" descr="https://external-content.duckduckgo.com/iu/?u=https%3A%2F%2Ftse3.mm.bing.net%2Fth%3Fid%3DOIP.GD6Od9a9QyS9haTZPLv8UAHaHa%26pid%3DApi&amp;f=1">
            <a:extLst>
              <a:ext uri="{FF2B5EF4-FFF2-40B4-BE49-F238E27FC236}">
                <a16:creationId xmlns:a16="http://schemas.microsoft.com/office/drawing/2014/main" id="{BB30FF7A-0682-244C-80A4-8A2D918B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8648" y="1999901"/>
            <a:ext cx="2443008" cy="24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data mining? | SAS">
            <a:extLst>
              <a:ext uri="{FF2B5EF4-FFF2-40B4-BE49-F238E27FC236}">
                <a16:creationId xmlns:a16="http://schemas.microsoft.com/office/drawing/2014/main" id="{4309CA92-B4E7-3A41-9ED1-2557B343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802" y="2202448"/>
            <a:ext cx="1949110" cy="20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8D84-2F01-E64C-AD28-B707C92F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3FE76-3E82-CF43-A9FC-96863A58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81200"/>
            <a:ext cx="9906000" cy="4018674"/>
          </a:xfrm>
        </p:spPr>
        <p:txBody>
          <a:bodyPr/>
          <a:lstStyle/>
          <a:p>
            <a:pPr marL="463550" indent="-463550">
              <a:buSzPct val="80000"/>
              <a:buFont typeface=".Apple Color Emoji UI"/>
              <a:buChar char="🔵"/>
            </a:pPr>
            <a:r>
              <a:rPr lang="en-US" dirty="0">
                <a:solidFill>
                  <a:schemeClr val="tx1"/>
                </a:solidFill>
              </a:rPr>
              <a:t>Balance long-term basic research with short-term R2O applications</a:t>
            </a:r>
          </a:p>
          <a:p>
            <a:pPr marL="463550" indent="-463550">
              <a:buSzPct val="80000"/>
              <a:buFont typeface=".Apple Color Emoji UI"/>
              <a:buChar char="🔵"/>
            </a:pPr>
            <a:r>
              <a:rPr lang="en-US" dirty="0">
                <a:solidFill>
                  <a:schemeClr val="tx1"/>
                </a:solidFill>
              </a:rPr>
              <a:t>Consistent, stable, year over year  “base” support to advance existing TC research capabilities</a:t>
            </a:r>
          </a:p>
          <a:p>
            <a:pPr marL="463550" indent="-463550">
              <a:buSzPct val="80000"/>
              <a:buFont typeface=".Apple Color Emoji UI"/>
              <a:buChar char="🔵"/>
            </a:pPr>
            <a:r>
              <a:rPr lang="en-US" dirty="0">
                <a:solidFill>
                  <a:schemeClr val="tx1"/>
                </a:solidFill>
              </a:rPr>
              <a:t>Talent recruiting/retention </a:t>
            </a:r>
          </a:p>
          <a:p>
            <a:pPr marL="463550" indent="-463550">
              <a:buSzPct val="80000"/>
              <a:buFont typeface=".Apple Color Emoji UI"/>
              <a:buChar char="🔵"/>
            </a:pPr>
            <a:r>
              <a:rPr lang="en-US" dirty="0">
                <a:solidFill>
                  <a:schemeClr val="tx1"/>
                </a:solidFill>
              </a:rPr>
              <a:t>Observing Cost (flight hours, expendables, personnel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</a:p>
          <a:p>
            <a:pPr marL="463550" indent="-463550">
              <a:buSzPct val="80000"/>
              <a:buFont typeface=".Apple Color Emoji UI"/>
              <a:buChar char="🔵"/>
            </a:pPr>
            <a:r>
              <a:rPr lang="en-US" dirty="0">
                <a:solidFill>
                  <a:schemeClr val="tx1"/>
                </a:solidFill>
              </a:rPr>
              <a:t>High Performance Computing access </a:t>
            </a:r>
          </a:p>
          <a:p>
            <a:pPr marL="463550" indent="-463550">
              <a:buSzPct val="80000"/>
              <a:buFont typeface=".Apple Color Emoji UI"/>
              <a:buChar char="🔵"/>
            </a:pPr>
            <a:r>
              <a:rPr lang="en-US" dirty="0">
                <a:solidFill>
                  <a:schemeClr val="tx1"/>
                </a:solidFill>
              </a:rPr>
              <a:t>Data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6C42C-28C7-494E-B7F6-A91B1E67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40DEA6-340D-9546-9267-6454EB68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136"/>
            <a:ext cx="10515600" cy="7159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65509-C8B5-8C46-A8EF-979B9E6EB561}"/>
              </a:ext>
            </a:extLst>
          </p:cNvPr>
          <p:cNvGrpSpPr/>
          <p:nvPr/>
        </p:nvGrpSpPr>
        <p:grpSpPr>
          <a:xfrm>
            <a:off x="2743200" y="914400"/>
            <a:ext cx="6705600" cy="5105400"/>
            <a:chOff x="2971800" y="1147699"/>
            <a:chExt cx="6705600" cy="5105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DCEEFF-F3DC-DB48-B8EC-E9D88035520D}"/>
                </a:ext>
              </a:extLst>
            </p:cNvPr>
            <p:cNvGrpSpPr/>
            <p:nvPr/>
          </p:nvGrpSpPr>
          <p:grpSpPr>
            <a:xfrm>
              <a:off x="2971800" y="1147699"/>
              <a:ext cx="6705600" cy="5105400"/>
              <a:chOff x="731521" y="996577"/>
              <a:chExt cx="7657820" cy="564337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8353B58-68F4-7444-B0D2-D06970505B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816" t="9470" r="9875" b="9654"/>
              <a:stretch/>
            </p:blipFill>
            <p:spPr>
              <a:xfrm>
                <a:off x="731521" y="996577"/>
                <a:ext cx="7657820" cy="564337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45DE33-98BD-724A-A8DE-DB02FEF0ABBA}"/>
                  </a:ext>
                </a:extLst>
              </p:cNvPr>
              <p:cNvSpPr txBox="1"/>
              <p:nvPr/>
            </p:nvSpPr>
            <p:spPr>
              <a:xfrm rot="19986666">
                <a:off x="1711456" y="2868040"/>
                <a:ext cx="103746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>
                    <a:solidFill>
                      <a:srgbClr val="9100A8"/>
                    </a:solidFill>
                    <a:latin typeface="Arial Rounded MT Bold" panose="020F0704030504030204" pitchFamily="34" charset="77"/>
                  </a:rPr>
                  <a:t>HWRF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9E87DA-743F-D843-962F-DD3A9FD0AF42}"/>
                  </a:ext>
                </a:extLst>
              </p:cNvPr>
              <p:cNvSpPr txBox="1"/>
              <p:nvPr/>
            </p:nvSpPr>
            <p:spPr>
              <a:xfrm rot="19644101">
                <a:off x="6487600" y="5019388"/>
                <a:ext cx="947942" cy="40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A34D4C"/>
                    </a:solidFill>
                    <a:latin typeface="Arial Rounded MT Bold" panose="020F0704030504030204" pitchFamily="34" charset="77"/>
                  </a:rPr>
                  <a:t>HAFS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E7C483-A3C0-E243-AABB-85FD297DD364}"/>
                </a:ext>
              </a:extLst>
            </p:cNvPr>
            <p:cNvSpPr txBox="1"/>
            <p:nvPr/>
          </p:nvSpPr>
          <p:spPr>
            <a:xfrm>
              <a:off x="3733800" y="3729939"/>
              <a:ext cx="822661" cy="156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tIns="0" bIns="0" rtlCol="0" anchor="b" anchorCtr="1">
              <a:spAutoFit/>
            </a:bodyPr>
            <a:lstStyle/>
            <a:p>
              <a:pPr>
                <a:lnSpc>
                  <a:spcPts val="1180"/>
                </a:lnSpc>
              </a:pPr>
              <a:r>
                <a:rPr lang="en-US" sz="1400" dirty="0">
                  <a:solidFill>
                    <a:srgbClr val="00B0F0"/>
                  </a:solidFill>
                </a:rPr>
                <a:t>Satellite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0D2A59-290C-F240-A0CC-DF542167B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2037"/>
            <a:ext cx="10515600" cy="7921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2A04DF-D1B0-664F-B873-EE3B7733E27B}"/>
              </a:ext>
            </a:extLst>
          </p:cNvPr>
          <p:cNvSpPr txBox="1">
            <a:spLocks/>
          </p:cNvSpPr>
          <p:nvPr/>
        </p:nvSpPr>
        <p:spPr>
          <a:xfrm>
            <a:off x="838200" y="3241432"/>
            <a:ext cx="10515600" cy="15040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Advance understanding and prediction of </a:t>
            </a:r>
            <a:r>
              <a:rPr lang="en-US" sz="2800" b="1" dirty="0">
                <a:solidFill>
                  <a:schemeClr val="tx1"/>
                </a:solidFill>
              </a:rPr>
              <a:t>tropical cyclone track, intensity, and structure change and their impacts </a:t>
            </a:r>
            <a:r>
              <a:rPr lang="en-US" sz="2800" b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through observations, numerical models, and theory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89160-18D1-694E-9DFC-DD30FBF857E7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B1B1CF-C6BA-1C41-AA37-A55B9F82798F}"/>
              </a:ext>
            </a:extLst>
          </p:cNvPr>
          <p:cNvSpPr txBox="1"/>
          <p:nvPr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F67AD-BE3E-1B42-9BB5-E6F5F53E5486}"/>
              </a:ext>
            </a:extLst>
          </p:cNvPr>
          <p:cNvSpPr txBox="1"/>
          <p:nvPr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HRD Presentation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47D580-F8CB-EB40-AA96-F33E39434B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391ED3-4272-D84F-A894-1677CF265676}"/>
              </a:ext>
            </a:extLst>
          </p:cNvPr>
          <p:cNvSpPr/>
          <p:nvPr/>
        </p:nvSpPr>
        <p:spPr>
          <a:xfrm>
            <a:off x="3072255" y="4710337"/>
            <a:ext cx="6047489" cy="461665"/>
          </a:xfrm>
          <a:prstGeom prst="rect">
            <a:avLst/>
          </a:prstGeom>
          <a:solidFill>
            <a:srgbClr val="F2F2F2">
              <a:alpha val="41176"/>
            </a:srgb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NOAA’s hurricane research focus for &gt;60 years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60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6397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04858-84B4-B74C-AC9B-E9B61D31A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088" y="4314065"/>
            <a:ext cx="2072385" cy="16634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4F9D13-6C94-734E-8637-E856C8BAC802}"/>
              </a:ext>
            </a:extLst>
          </p:cNvPr>
          <p:cNvGrpSpPr/>
          <p:nvPr/>
        </p:nvGrpSpPr>
        <p:grpSpPr>
          <a:xfrm>
            <a:off x="4088305" y="2067905"/>
            <a:ext cx="4301350" cy="4355169"/>
            <a:chOff x="2739769" y="2380903"/>
            <a:chExt cx="3826036" cy="4176406"/>
          </a:xfrm>
        </p:grpSpPr>
        <p:pic>
          <p:nvPicPr>
            <p:cNvPr id="17" name="Picture 2" descr="Three Legged Stool Outline Clip Art at Clker.com - vector ...">
              <a:extLst>
                <a:ext uri="{FF2B5EF4-FFF2-40B4-BE49-F238E27FC236}">
                  <a16:creationId xmlns:a16="http://schemas.microsoft.com/office/drawing/2014/main" id="{7B4EE04D-8E5C-B544-BB77-489313399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769" y="2380903"/>
              <a:ext cx="3826036" cy="4176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5AB728B1-9500-8E41-93D5-BE136E182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598" y="2514161"/>
              <a:ext cx="2194377" cy="573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25400" cap="flat" cmpd="sng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sz="1800" b="1" dirty="0">
                  <a:latin typeface="+mn-lt"/>
                  <a:cs typeface="Arial"/>
                  <a:sym typeface="Arial Bold" charset="0"/>
                </a:rPr>
                <a:t>Understanding &amp; prediction of TCs</a:t>
              </a:r>
              <a:endParaRPr lang="en-US" sz="1800" b="1" dirty="0">
                <a:latin typeface="+mn-lt"/>
                <a:cs typeface="Arial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6DCF970E-6425-254F-A82C-4461AA8D8578}"/>
                </a:ext>
              </a:extLst>
            </p:cNvPr>
            <p:cNvSpPr>
              <a:spLocks/>
            </p:cNvSpPr>
            <p:nvPr/>
          </p:nvSpPr>
          <p:spPr bwMode="auto">
            <a:xfrm rot="4340336">
              <a:off x="4367973" y="4462299"/>
              <a:ext cx="3043201" cy="3393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+mn-lt"/>
                  <a:cs typeface="Arial"/>
                  <a:sym typeface="Arial Bold" charset="0"/>
                </a:rPr>
                <a:t>Analysis systems (DA)</a:t>
              </a:r>
              <a:endParaRPr lang="en-US" sz="1800" b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  <p:sp>
          <p:nvSpPr>
            <p:cNvPr id="22" name="AutoShape 21">
              <a:extLst>
                <a:ext uri="{FF2B5EF4-FFF2-40B4-BE49-F238E27FC236}">
                  <a16:creationId xmlns:a16="http://schemas.microsoft.com/office/drawing/2014/main" id="{2539605C-6D5C-0A4B-A5BE-54E40315538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99155" y="4588561"/>
              <a:ext cx="2491741" cy="321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25400" cap="flat" cmpd="sng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sz="1800" b="1" dirty="0">
                  <a:latin typeface="+mn-lt"/>
                  <a:cs typeface="Arial"/>
                  <a:sym typeface="Arial Bold" charset="0"/>
                </a:rPr>
                <a:t>Models (HWRF, HAFS)</a:t>
              </a:r>
              <a:endParaRPr lang="en-US" sz="1800" b="1" dirty="0">
                <a:latin typeface="+mn-lt"/>
                <a:cs typeface="Arial"/>
              </a:endParaRPr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7A38A81A-2855-9A40-93F7-43B6BFEAB673}"/>
                </a:ext>
              </a:extLst>
            </p:cNvPr>
            <p:cNvSpPr>
              <a:spLocks/>
            </p:cNvSpPr>
            <p:nvPr/>
          </p:nvSpPr>
          <p:spPr bwMode="auto">
            <a:xfrm rot="17199628">
              <a:off x="1873225" y="4418891"/>
              <a:ext cx="2966499" cy="3436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25400" cap="flat" cmpd="sng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sz="1800" b="1" dirty="0">
                  <a:latin typeface="+mn-lt"/>
                  <a:cs typeface="Arial"/>
                  <a:sym typeface="Arial Bold" charset="0"/>
                </a:rPr>
                <a:t>Observations (aircraft, satellite)</a:t>
              </a:r>
              <a:endParaRPr lang="en-US" sz="1800" b="1" dirty="0">
                <a:latin typeface="+mn-lt"/>
                <a:cs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E39792-E69D-F54A-B985-8CD206CD1F40}"/>
              </a:ext>
            </a:extLst>
          </p:cNvPr>
          <p:cNvGrpSpPr/>
          <p:nvPr/>
        </p:nvGrpSpPr>
        <p:grpSpPr>
          <a:xfrm>
            <a:off x="6363148" y="6077170"/>
            <a:ext cx="3695252" cy="597633"/>
            <a:chOff x="4872827" y="5671071"/>
            <a:chExt cx="3695252" cy="597633"/>
          </a:xfrm>
        </p:grpSpPr>
        <p:sp>
          <p:nvSpPr>
            <p:cNvPr id="25" name="Curved Right Arrow 24">
              <a:extLst>
                <a:ext uri="{FF2B5EF4-FFF2-40B4-BE49-F238E27FC236}">
                  <a16:creationId xmlns:a16="http://schemas.microsoft.com/office/drawing/2014/main" id="{C0A4599F-F044-2049-98A8-AFF99F51DF36}"/>
                </a:ext>
              </a:extLst>
            </p:cNvPr>
            <p:cNvSpPr/>
            <p:nvPr/>
          </p:nvSpPr>
          <p:spPr>
            <a:xfrm rot="14845894">
              <a:off x="5577375" y="5003900"/>
              <a:ext cx="535697" cy="1944794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56C65679-81F9-3044-95A5-17848CF67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4391" y="5671071"/>
              <a:ext cx="2293688" cy="59763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  <a:cs typeface="Arial"/>
                  <a:sym typeface="Arial Bold" charset="0"/>
                </a:rPr>
                <a:t>Evaluation (e.g., parameterizations)</a:t>
              </a:r>
              <a:endParaRPr lang="en-US" sz="1600" b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  <p:sp>
        <p:nvSpPr>
          <p:cNvPr id="27" name="Curved Right Arrow 26">
            <a:extLst>
              <a:ext uri="{FF2B5EF4-FFF2-40B4-BE49-F238E27FC236}">
                <a16:creationId xmlns:a16="http://schemas.microsoft.com/office/drawing/2014/main" id="{F9C1406B-9883-7D4A-B745-A90878A28E18}"/>
              </a:ext>
            </a:extLst>
          </p:cNvPr>
          <p:cNvSpPr/>
          <p:nvPr/>
        </p:nvSpPr>
        <p:spPr>
          <a:xfrm rot="5620671" flipV="1">
            <a:off x="7809519" y="349451"/>
            <a:ext cx="447159" cy="34422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Google Shape;240;p40">
            <a:extLst>
              <a:ext uri="{FF2B5EF4-FFF2-40B4-BE49-F238E27FC236}">
                <a16:creationId xmlns:a16="http://schemas.microsoft.com/office/drawing/2014/main" id="{EA9715D2-A2C0-4143-8146-C449C83CBAD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800" y="2400430"/>
            <a:ext cx="2194560" cy="1806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4551256-CA5C-6B47-87D5-849DE4AE5539}"/>
              </a:ext>
            </a:extLst>
          </p:cNvPr>
          <p:cNvGrpSpPr/>
          <p:nvPr/>
        </p:nvGrpSpPr>
        <p:grpSpPr>
          <a:xfrm>
            <a:off x="2362200" y="6107967"/>
            <a:ext cx="3733800" cy="597633"/>
            <a:chOff x="902037" y="5727775"/>
            <a:chExt cx="3733800" cy="597633"/>
          </a:xfrm>
        </p:grpSpPr>
        <p:sp>
          <p:nvSpPr>
            <p:cNvPr id="30" name="Curved Right Arrow 29">
              <a:extLst>
                <a:ext uri="{FF2B5EF4-FFF2-40B4-BE49-F238E27FC236}">
                  <a16:creationId xmlns:a16="http://schemas.microsoft.com/office/drawing/2014/main" id="{81A0FAC7-9097-8148-AC28-D11BCF488702}"/>
                </a:ext>
              </a:extLst>
            </p:cNvPr>
            <p:cNvSpPr/>
            <p:nvPr/>
          </p:nvSpPr>
          <p:spPr>
            <a:xfrm rot="6754106" flipH="1">
              <a:off x="3395591" y="5023398"/>
              <a:ext cx="535697" cy="1944794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8552C550-A4E8-6744-ABD7-42852B9CD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037" y="5727775"/>
              <a:ext cx="2133600" cy="59763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sz="1600" b="1" dirty="0">
                  <a:latin typeface="+mn-lt"/>
                  <a:cs typeface="Arial"/>
                  <a:sym typeface="Arial Bold" charset="0"/>
                </a:rPr>
                <a:t>Observing strategies (e.g., OSE/OSSE)</a:t>
              </a:r>
              <a:endParaRPr lang="en-US" sz="1600" b="1" dirty="0">
                <a:latin typeface="+mn-lt"/>
                <a:cs typeface="Arial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A84D4B-E5DD-9846-A860-486BCECF4E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8796A9"/>
              </a:clrFrom>
              <a:clrTo>
                <a:srgbClr val="8796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030" y="3438437"/>
            <a:ext cx="2079210" cy="8270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9D4582-14DB-FA44-A9AF-3D79338F9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66A8F6"/>
              </a:clrFrom>
              <a:clrTo>
                <a:srgbClr val="66A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030" y="4318860"/>
            <a:ext cx="2079210" cy="7893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54C4DC-5D42-0C40-A50C-8A1A23842D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030" y="5163419"/>
            <a:ext cx="2079210" cy="9540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BA4B57-E01D-6848-97FD-A11EEDDDB5D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350" y="1818907"/>
            <a:ext cx="2169610" cy="15657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0B9C23E-3D30-624A-ADA1-6964E589977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422" y="1503823"/>
            <a:ext cx="1410755" cy="7964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ECABA4A-24A5-C141-A172-3ACCF8A12DC4}"/>
              </a:ext>
            </a:extLst>
          </p:cNvPr>
          <p:cNvGrpSpPr/>
          <p:nvPr/>
        </p:nvGrpSpPr>
        <p:grpSpPr>
          <a:xfrm>
            <a:off x="10820400" y="3238471"/>
            <a:ext cx="645758" cy="2171729"/>
            <a:chOff x="10960851" y="3238471"/>
            <a:chExt cx="645758" cy="2171729"/>
          </a:xfrm>
        </p:grpSpPr>
        <p:sp>
          <p:nvSpPr>
            <p:cNvPr id="37" name="Curved Right Arrow 36">
              <a:extLst>
                <a:ext uri="{FF2B5EF4-FFF2-40B4-BE49-F238E27FC236}">
                  <a16:creationId xmlns:a16="http://schemas.microsoft.com/office/drawing/2014/main" id="{FF8BEBBB-6103-5E4A-B7EB-939412B2F8A9}"/>
                </a:ext>
              </a:extLst>
            </p:cNvPr>
            <p:cNvSpPr/>
            <p:nvPr/>
          </p:nvSpPr>
          <p:spPr>
            <a:xfrm rot="10800000" flipV="1">
              <a:off x="10960851" y="3238471"/>
              <a:ext cx="370054" cy="2171729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utoShape 17">
              <a:extLst>
                <a:ext uri="{FF2B5EF4-FFF2-40B4-BE49-F238E27FC236}">
                  <a16:creationId xmlns:a16="http://schemas.microsoft.com/office/drawing/2014/main" id="{8ADBE32B-9E5E-8D41-BB77-A7E6ECDACB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84375" y="4068742"/>
              <a:ext cx="1368764" cy="2757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  <a:cs typeface="Arial"/>
                  <a:sym typeface="Arial Bold" charset="0"/>
                </a:rPr>
                <a:t>FACETs</a:t>
              </a:r>
              <a:endParaRPr lang="en-US" sz="1600" b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5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1D4CF-A01D-C346-8DB6-D41AF8E4D444}"/>
              </a:ext>
            </a:extLst>
          </p:cNvPr>
          <p:cNvSpPr txBox="1"/>
          <p:nvPr/>
        </p:nvSpPr>
        <p:spPr>
          <a:xfrm>
            <a:off x="838200" y="2091700"/>
            <a:ext cx="63246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spcBef>
                <a:spcPts val="600"/>
              </a:spcBef>
              <a:buClr>
                <a:schemeClr val="tx1"/>
              </a:buClr>
              <a:buSzPct val="80000"/>
              <a:buFont typeface=".Apple Color Emoji UI"/>
              <a:buChar char="🔵"/>
            </a:pPr>
            <a:r>
              <a:rPr lang="en-US" sz="2800" dirty="0"/>
              <a:t>Unified approach to guide &amp; accelerate forecast improvements</a:t>
            </a:r>
          </a:p>
          <a:p>
            <a:pPr marL="915988" lvl="1" indent="-458788">
              <a:spcBef>
                <a:spcPts val="600"/>
              </a:spcBef>
              <a:buClr>
                <a:schemeClr val="tx1"/>
              </a:buClr>
              <a:buSzPct val="80000"/>
              <a:buFont typeface=".Apple Color Emoji UI"/>
              <a:buChar char="🔵"/>
            </a:pPr>
            <a:r>
              <a:rPr lang="en-US" sz="2800" dirty="0">
                <a:ea typeface="Calibri"/>
                <a:cs typeface="Calibri"/>
                <a:sym typeface="Calibri"/>
              </a:rPr>
              <a:t>improve prediction of rapid intensification &amp; track</a:t>
            </a:r>
          </a:p>
          <a:p>
            <a:pPr marL="915988" lvl="1" indent="-458788">
              <a:spcBef>
                <a:spcPts val="600"/>
              </a:spcBef>
              <a:buClr>
                <a:schemeClr val="tx1"/>
              </a:buClr>
              <a:buSzPct val="80000"/>
              <a:buFont typeface=".Apple Color Emoji UI"/>
              <a:buChar char="🔵"/>
            </a:pPr>
            <a:r>
              <a:rPr lang="en-US" sz="2800" dirty="0">
                <a:ea typeface="Calibri"/>
                <a:cs typeface="Calibri"/>
                <a:sym typeface="Calibri"/>
              </a:rPr>
              <a:t>improve forecasts &amp; communication of storm hazards</a:t>
            </a:r>
            <a:endParaRPr lang="en-US" sz="2800" dirty="0">
              <a:sym typeface="Calibri"/>
            </a:endParaRPr>
          </a:p>
          <a:p>
            <a:pPr marL="915988" lvl="1" indent="-458788">
              <a:spcBef>
                <a:spcPts val="600"/>
              </a:spcBef>
              <a:buClr>
                <a:schemeClr val="tx1"/>
              </a:buClr>
              <a:buSzPct val="80000"/>
              <a:buFont typeface=".Apple Color Emoji UI"/>
              <a:buChar char="🔵"/>
            </a:pPr>
            <a:r>
              <a:rPr lang="en-US" sz="2800" dirty="0">
                <a:ea typeface="Calibri"/>
                <a:cs typeface="Calibri"/>
                <a:sym typeface="Calibri"/>
              </a:rPr>
              <a:t>incorporate risk communication research to create more effective products</a:t>
            </a:r>
            <a:endParaRPr lang="en-US" sz="2800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DF22EA-6C55-274A-94ED-CC4352012D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3263"/>
            <a:ext cx="3733800" cy="4237187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0C1FD413-6629-FB4E-9A64-F2B178DCA8FD}"/>
              </a:ext>
            </a:extLst>
          </p:cNvPr>
          <p:cNvSpPr>
            <a:spLocks/>
          </p:cNvSpPr>
          <p:nvPr/>
        </p:nvSpPr>
        <p:spPr bwMode="auto">
          <a:xfrm>
            <a:off x="8418512" y="5943600"/>
            <a:ext cx="1984375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pPr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  <a:sym typeface="Arial" charset="0"/>
                <a:hlinkClick r:id="rId4"/>
              </a:rPr>
              <a:t>http://www.hfip.org</a:t>
            </a:r>
            <a:endParaRPr lang="en-US" dirty="0">
              <a:latin typeface="Arial"/>
              <a:ea typeface="ＭＳ Ｐゴシック" charset="0"/>
              <a:cs typeface="Arial"/>
              <a:sym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7A1430-750D-174C-8B16-C6830277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6397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Hurricane Forecast Improvement Program</a:t>
            </a:r>
          </a:p>
        </p:txBody>
      </p:sp>
    </p:spTree>
    <p:extLst>
      <p:ext uri="{BB962C8B-B14F-4D97-AF65-F5344CB8AC3E}">
        <p14:creationId xmlns:p14="http://schemas.microsoft.com/office/powerpoint/2010/main" val="20340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DF3A546-7E3E-914A-A85C-F1ED52D5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6397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NOAA Intensity Forecast Experiment (</a:t>
            </a:r>
            <a:r>
              <a:rPr lang="en-US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IFEX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1F1216-08DC-7C47-83FC-A1291781957C}"/>
              </a:ext>
            </a:extLst>
          </p:cNvPr>
          <p:cNvGrpSpPr>
            <a:grpSpLocks noChangeAspect="1"/>
          </p:cNvGrpSpPr>
          <p:nvPr/>
        </p:nvGrpSpPr>
        <p:grpSpPr>
          <a:xfrm>
            <a:off x="3989359" y="4539211"/>
            <a:ext cx="1456192" cy="1981199"/>
            <a:chOff x="3575666" y="0"/>
            <a:chExt cx="504066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C2C868-5DC9-5341-ADB8-2BCB706A2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5666" y="0"/>
              <a:ext cx="5040667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A95BA7-6290-A345-A69B-DB0827605483}"/>
                </a:ext>
              </a:extLst>
            </p:cNvPr>
            <p:cNvSpPr txBox="1"/>
            <p:nvPr/>
          </p:nvSpPr>
          <p:spPr>
            <a:xfrm>
              <a:off x="6131927" y="812344"/>
              <a:ext cx="304799" cy="82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5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pic>
        <p:nvPicPr>
          <p:cNvPr id="18" name="Google Shape;166;p25">
            <a:extLst>
              <a:ext uri="{FF2B5EF4-FFF2-40B4-BE49-F238E27FC236}">
                <a16:creationId xmlns:a16="http://schemas.microsoft.com/office/drawing/2014/main" id="{4B787FA0-EE3D-E348-B7D7-BC00C2197B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524" y="4640539"/>
            <a:ext cx="1732824" cy="173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DC72C9-DF10-7F40-AB9A-DE3CD4742529}"/>
              </a:ext>
            </a:extLst>
          </p:cNvPr>
          <p:cNvSpPr txBox="1"/>
          <p:nvPr/>
        </p:nvSpPr>
        <p:spPr>
          <a:xfrm>
            <a:off x="1066800" y="1930032"/>
            <a:ext cx="10287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57200">
              <a:spcBef>
                <a:spcPts val="900"/>
              </a:spcBef>
              <a:buClr>
                <a:schemeClr val="dk1"/>
              </a:buClr>
              <a:buSzPct val="80000"/>
              <a:buFont typeface=".Apple Color Emoji UI"/>
              <a:buChar char="🔵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Collect observations over TC life cycle for model initialization &amp; evaluation</a:t>
            </a:r>
          </a:p>
          <a:p>
            <a:pPr marL="465138" indent="-457200">
              <a:spcBef>
                <a:spcPts val="900"/>
              </a:spcBef>
              <a:buClr>
                <a:schemeClr val="dk1"/>
              </a:buClr>
              <a:buSzPct val="80000"/>
              <a:buFont typeface=".Apple Color Emoji UI"/>
              <a:buChar char="🔵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Develop measurement technologies to provide improved monitoring of TC intensity, structure, &amp; environment</a:t>
            </a:r>
          </a:p>
          <a:p>
            <a:pPr marL="465138" indent="-457200">
              <a:spcBef>
                <a:spcPts val="900"/>
              </a:spcBef>
              <a:buClr>
                <a:schemeClr val="dk1"/>
              </a:buClr>
              <a:buSzPct val="80000"/>
              <a:buFont typeface=".Apple Color Emoji UI"/>
              <a:buChar char="🔵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Improve understanding of processes important in intensity change</a:t>
            </a:r>
            <a:endParaRPr lang="en-US" sz="2800" dirty="0"/>
          </a:p>
        </p:txBody>
      </p:sp>
      <p:pic>
        <p:nvPicPr>
          <p:cNvPr id="19" name="Picture 10" descr="Screen Shot 2013-07-13 at 3.11.34 PM.png">
            <a:extLst>
              <a:ext uri="{FF2B5EF4-FFF2-40B4-BE49-F238E27FC236}">
                <a16:creationId xmlns:a16="http://schemas.microsoft.com/office/drawing/2014/main" id="{5BF4FF69-A8BB-7E47-A199-14A5141FFA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51893" y="4298852"/>
            <a:ext cx="187360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3FC51-3854-C44D-A4F4-C88FE9F833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62" y="4298851"/>
            <a:ext cx="1855343" cy="2286000"/>
          </a:xfrm>
          <a:prstGeom prst="rect">
            <a:avLst/>
          </a:prstGeom>
        </p:spPr>
      </p:pic>
      <p:sp>
        <p:nvSpPr>
          <p:cNvPr id="175" name="Google Shape;175;p20"/>
          <p:cNvSpPr txBox="1"/>
          <p:nvPr/>
        </p:nvSpPr>
        <p:spPr>
          <a:xfrm>
            <a:off x="9296400" y="6520410"/>
            <a:ext cx="23524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Rogers et al., BAMS, 2006 &amp; 2013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57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HRD by the Numbers: Personnel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98D19-929C-2348-89A0-E35B929C176F}"/>
              </a:ext>
            </a:extLst>
          </p:cNvPr>
          <p:cNvSpPr txBox="1"/>
          <p:nvPr/>
        </p:nvSpPr>
        <p:spPr>
          <a:xfrm>
            <a:off x="7086600" y="4419600"/>
            <a:ext cx="4367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SzPct val="80000"/>
              <a:buFont typeface=".Apple Color Emoji UI"/>
              <a:buChar char="🔵"/>
            </a:pPr>
            <a:r>
              <a:rPr lang="en-US" sz="2800" dirty="0"/>
              <a:t>24 scientists</a:t>
            </a:r>
          </a:p>
          <a:p>
            <a:pPr marL="342900" indent="-342900">
              <a:spcBef>
                <a:spcPts val="1200"/>
              </a:spcBef>
              <a:buSzPct val="80000"/>
              <a:buFont typeface=".Apple Color Emoji UI"/>
              <a:buChar char="🔵"/>
            </a:pPr>
            <a:r>
              <a:rPr lang="en-US" sz="2800" dirty="0"/>
              <a:t>28 science support</a:t>
            </a:r>
          </a:p>
          <a:p>
            <a:pPr marL="342900" indent="-342900">
              <a:spcBef>
                <a:spcPts val="1200"/>
              </a:spcBef>
              <a:buSzPct val="80000"/>
              <a:buFont typeface=".Apple Color Emoji UI"/>
              <a:buChar char="🔵"/>
            </a:pPr>
            <a:r>
              <a:rPr lang="en-US" sz="2800" dirty="0"/>
              <a:t>35% under-represented minorities</a:t>
            </a:r>
          </a:p>
        </p:txBody>
      </p:sp>
      <p:graphicFrame>
        <p:nvGraphicFramePr>
          <p:cNvPr id="15" name="Chart 14" title="Chart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731055"/>
              </p:ext>
            </p:extLst>
          </p:nvPr>
        </p:nvGraphicFramePr>
        <p:xfrm>
          <a:off x="7620000" y="1828800"/>
          <a:ext cx="345611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8C5DD65-8487-E446-A0A3-8A95F8DEB4C0}"/>
              </a:ext>
            </a:extLst>
          </p:cNvPr>
          <p:cNvGrpSpPr/>
          <p:nvPr/>
        </p:nvGrpSpPr>
        <p:grpSpPr>
          <a:xfrm>
            <a:off x="0" y="2035436"/>
            <a:ext cx="6283043" cy="4068763"/>
            <a:chOff x="0" y="2035436"/>
            <a:chExt cx="6283043" cy="4068763"/>
          </a:xfrm>
        </p:grpSpPr>
        <p:pic>
          <p:nvPicPr>
            <p:cNvPr id="13" name="Google Shape;109;p16">
              <a:extLst>
                <a:ext uri="{FF2B5EF4-FFF2-40B4-BE49-F238E27FC236}">
                  <a16:creationId xmlns:a16="http://schemas.microsoft.com/office/drawing/2014/main" id="{8274D976-A086-3845-93E8-F972B25D317F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035436"/>
              <a:ext cx="6283043" cy="4068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5E4D4D-9954-914E-A05C-D11F3798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726756"/>
                </a:clrFrom>
                <a:clrTo>
                  <a:srgbClr val="726756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9876" y="3810000"/>
              <a:ext cx="416091" cy="381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34000D-CDA2-5A49-8AA4-14691ED9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ADA7A0"/>
                </a:clrFrom>
                <a:clrTo>
                  <a:srgbClr val="ADA7A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3866" y="4038600"/>
              <a:ext cx="239844" cy="3048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8AFA1E-DC50-5D45-B576-0B8AC1D07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9F8E85"/>
                </a:clrFrom>
                <a:clrTo>
                  <a:srgbClr val="9F8E85">
                    <a:alpha val="0"/>
                  </a:srgbClr>
                </a:clrTo>
              </a:clrChange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123" y="3259507"/>
              <a:ext cx="224676" cy="3389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6F8A2B-B6DC-814B-8217-899021827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8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31860" y="3259508"/>
              <a:ext cx="231814" cy="297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73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Chart 53" title="Chart">
            <a:extLst>
              <a:ext uri="{FF2B5EF4-FFF2-40B4-BE49-F238E27FC236}">
                <a16:creationId xmlns:a16="http://schemas.microsoft.com/office/drawing/2014/main" id="{DD3F1365-2892-3341-929E-21FFEFCF01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487404"/>
              </p:ext>
            </p:extLst>
          </p:nvPr>
        </p:nvGraphicFramePr>
        <p:xfrm>
          <a:off x="4008577" y="2461770"/>
          <a:ext cx="4451286" cy="392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Activities &amp; Collaborations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C68661D-0C5C-7F4F-B185-12B74072E667}"/>
              </a:ext>
            </a:extLst>
          </p:cNvPr>
          <p:cNvSpPr/>
          <p:nvPr/>
        </p:nvSpPr>
        <p:spPr>
          <a:xfrm>
            <a:off x="7375390" y="3840082"/>
            <a:ext cx="1640505" cy="673767"/>
          </a:xfrm>
          <a:prstGeom prst="ellipse">
            <a:avLst/>
          </a:prstGeom>
          <a:solidFill>
            <a:srgbClr val="FD0DFB">
              <a:alpha val="41000"/>
            </a:srgbClr>
          </a:solidFill>
          <a:ln>
            <a:solidFill>
              <a:srgbClr val="FFC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AWIPS-II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ACD293-C60A-6C4A-A409-4D3B6042257F}"/>
              </a:ext>
            </a:extLst>
          </p:cNvPr>
          <p:cNvSpPr/>
          <p:nvPr/>
        </p:nvSpPr>
        <p:spPr>
          <a:xfrm>
            <a:off x="7139371" y="4974911"/>
            <a:ext cx="1468028" cy="673767"/>
          </a:xfrm>
          <a:prstGeom prst="ellipse">
            <a:avLst/>
          </a:prstGeom>
          <a:solidFill>
            <a:srgbClr val="C00000">
              <a:alpha val="44000"/>
            </a:srgbClr>
          </a:solidFill>
          <a:ln>
            <a:solidFill>
              <a:srgbClr val="FF0000">
                <a:alpha val="5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FACETs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F2F8D9B-8060-7D4B-AF85-1DD4E3D37359}"/>
              </a:ext>
            </a:extLst>
          </p:cNvPr>
          <p:cNvSpPr/>
          <p:nvPr/>
        </p:nvSpPr>
        <p:spPr>
          <a:xfrm>
            <a:off x="3508488" y="3469309"/>
            <a:ext cx="1338553" cy="674817"/>
          </a:xfrm>
          <a:prstGeom prst="ellipse">
            <a:avLst/>
          </a:prstGeom>
          <a:solidFill>
            <a:srgbClr val="0020FF">
              <a:alpha val="4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AI/ML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B2B985-99F4-8C45-8F8E-70104FFB4EF3}"/>
              </a:ext>
            </a:extLst>
          </p:cNvPr>
          <p:cNvGrpSpPr/>
          <p:nvPr/>
        </p:nvGrpSpPr>
        <p:grpSpPr>
          <a:xfrm>
            <a:off x="7139371" y="2154281"/>
            <a:ext cx="2943433" cy="1611783"/>
            <a:chOff x="6028124" y="1303248"/>
            <a:chExt cx="3177577" cy="164285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FF9453E-2F59-9144-BF25-4AB96F6AC831}"/>
                </a:ext>
              </a:extLst>
            </p:cNvPr>
            <p:cNvSpPr/>
            <p:nvPr/>
          </p:nvSpPr>
          <p:spPr>
            <a:xfrm>
              <a:off x="7606141" y="1303248"/>
              <a:ext cx="1599560" cy="799871"/>
            </a:xfrm>
            <a:prstGeom prst="rect">
              <a:avLst/>
            </a:prstGeom>
            <a:solidFill>
              <a:srgbClr val="BB6200">
                <a:alpha val="50196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AOC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412748B-93F9-284B-9B4E-8C7E87F74A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8124" y="1824774"/>
              <a:ext cx="2008759" cy="1121332"/>
            </a:xfrm>
            <a:prstGeom prst="straightConnector1">
              <a:avLst/>
            </a:prstGeom>
            <a:ln w="111125">
              <a:solidFill>
                <a:srgbClr val="BB6200">
                  <a:alpha val="41000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DEFD10-0574-8440-9403-D30E1B63B956}"/>
              </a:ext>
            </a:extLst>
          </p:cNvPr>
          <p:cNvGrpSpPr/>
          <p:nvPr/>
        </p:nvGrpSpPr>
        <p:grpSpPr>
          <a:xfrm>
            <a:off x="3548821" y="4962904"/>
            <a:ext cx="1425115" cy="1528404"/>
            <a:chOff x="7400535" y="4766682"/>
            <a:chExt cx="1538481" cy="155787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A9F4EF9-F21F-6248-9DFA-19E4B117070E}"/>
                </a:ext>
              </a:extLst>
            </p:cNvPr>
            <p:cNvSpPr/>
            <p:nvPr/>
          </p:nvSpPr>
          <p:spPr>
            <a:xfrm>
              <a:off x="7400535" y="5636725"/>
              <a:ext cx="1398445" cy="687828"/>
            </a:xfrm>
            <a:prstGeom prst="rect">
              <a:avLst/>
            </a:prstGeom>
            <a:solidFill>
              <a:srgbClr val="FF9E53">
                <a:alpha val="53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NOSC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2CF7E0D-6914-3049-AA0D-4AA54B3C7BFE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8099757" y="4766682"/>
              <a:ext cx="839259" cy="870043"/>
            </a:xfrm>
            <a:prstGeom prst="straightConnector1">
              <a:avLst/>
            </a:prstGeom>
            <a:ln w="111125">
              <a:solidFill>
                <a:srgbClr val="D47F00">
                  <a:alpha val="40784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518A21D8-E270-804F-B89F-13F6CA1D19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672" y="1905000"/>
            <a:ext cx="4374132" cy="6154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D4564-D6A7-1C4C-8F66-1EDC76857F14}"/>
              </a:ext>
            </a:extLst>
          </p:cNvPr>
          <p:cNvGrpSpPr/>
          <p:nvPr/>
        </p:nvGrpSpPr>
        <p:grpSpPr>
          <a:xfrm>
            <a:off x="1937540" y="3047028"/>
            <a:ext cx="4833027" cy="2395446"/>
            <a:chOff x="10229480" y="2590601"/>
            <a:chExt cx="4833027" cy="2395446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75269C-F053-1C4C-9052-015E11823714}"/>
                </a:ext>
              </a:extLst>
            </p:cNvPr>
            <p:cNvSpPr/>
            <p:nvPr/>
          </p:nvSpPr>
          <p:spPr>
            <a:xfrm>
              <a:off x="10229480" y="4311230"/>
              <a:ext cx="1338552" cy="674817"/>
            </a:xfrm>
            <a:prstGeom prst="rect">
              <a:avLst/>
            </a:prstGeom>
            <a:solidFill>
              <a:srgbClr val="168DCF">
                <a:alpha val="53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NESDIS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31BB039-35D5-BB4B-93EE-EF1F28CA20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65529" y="4080987"/>
              <a:ext cx="3596978" cy="508590"/>
            </a:xfrm>
            <a:prstGeom prst="straightConnector1">
              <a:avLst/>
            </a:prstGeom>
            <a:ln w="111125">
              <a:solidFill>
                <a:srgbClr val="0070C0">
                  <a:alpha val="41000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9B5F25B-2013-C74D-B78A-0579325D72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98763" y="4072307"/>
              <a:ext cx="2007473" cy="553371"/>
            </a:xfrm>
            <a:prstGeom prst="straightConnector1">
              <a:avLst/>
            </a:prstGeom>
            <a:ln w="111125">
              <a:solidFill>
                <a:srgbClr val="0070C0">
                  <a:alpha val="41000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C40667D-022C-A14C-8D86-6B921C086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95211" y="2590601"/>
              <a:ext cx="3419307" cy="1949034"/>
            </a:xfrm>
            <a:prstGeom prst="straightConnector1">
              <a:avLst/>
            </a:prstGeom>
            <a:ln w="111125">
              <a:solidFill>
                <a:srgbClr val="0070C0">
                  <a:alpha val="41000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EEBAD47F-11FA-1F48-8DEB-1D983C72CD4E}"/>
              </a:ext>
            </a:extLst>
          </p:cNvPr>
          <p:cNvSpPr/>
          <p:nvPr/>
        </p:nvSpPr>
        <p:spPr>
          <a:xfrm>
            <a:off x="4008577" y="2793038"/>
            <a:ext cx="1340613" cy="656293"/>
          </a:xfrm>
          <a:prstGeom prst="ellipse">
            <a:avLst/>
          </a:prstGeom>
          <a:solidFill>
            <a:srgbClr val="FFCEFF">
              <a:alpha val="50196"/>
            </a:srgbClr>
          </a:solidFill>
          <a:ln>
            <a:solidFill>
              <a:srgbClr val="FFC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UFS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E17B459-5C44-D143-968C-BF91E2E30662}"/>
              </a:ext>
            </a:extLst>
          </p:cNvPr>
          <p:cNvSpPr/>
          <p:nvPr/>
        </p:nvSpPr>
        <p:spPr>
          <a:xfrm>
            <a:off x="5585608" y="2524297"/>
            <a:ext cx="1164261" cy="530465"/>
          </a:xfrm>
          <a:prstGeom prst="ellipse">
            <a:avLst/>
          </a:prstGeom>
          <a:solidFill>
            <a:srgbClr val="9254FF">
              <a:alpha val="43922"/>
            </a:srgbClr>
          </a:solidFill>
          <a:ln>
            <a:solidFill>
              <a:srgbClr val="7030A0">
                <a:alpha val="5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JEDI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7CEF27-655C-0844-B87A-6277DC42AA57}"/>
              </a:ext>
            </a:extLst>
          </p:cNvPr>
          <p:cNvGrpSpPr/>
          <p:nvPr/>
        </p:nvGrpSpPr>
        <p:grpSpPr>
          <a:xfrm>
            <a:off x="1957726" y="1908466"/>
            <a:ext cx="4461281" cy="1671691"/>
            <a:chOff x="-49642" y="1303249"/>
            <a:chExt cx="4816168" cy="1703921"/>
          </a:xfrm>
          <a:solidFill>
            <a:srgbClr val="FFCEFF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00E14BA-7664-F74E-A710-6D26B59DF0CF}"/>
                </a:ext>
              </a:extLst>
            </p:cNvPr>
            <p:cNvSpPr/>
            <p:nvPr/>
          </p:nvSpPr>
          <p:spPr>
            <a:xfrm>
              <a:off x="-49642" y="1303249"/>
              <a:ext cx="1587491" cy="799871"/>
            </a:xfrm>
            <a:prstGeom prst="rect">
              <a:avLst/>
            </a:prstGeom>
            <a:grpFill/>
            <a:ln>
              <a:solidFill>
                <a:srgbClr val="C8A2CA">
                  <a:alpha val="5098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EMC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890F5E7-5D32-B746-AB0D-A3982A1585DE}"/>
                </a:ext>
              </a:extLst>
            </p:cNvPr>
            <p:cNvCxnSpPr>
              <a:cxnSpLocks/>
            </p:cNvCxnSpPr>
            <p:nvPr/>
          </p:nvCxnSpPr>
          <p:spPr>
            <a:xfrm>
              <a:off x="1084644" y="1837159"/>
              <a:ext cx="3681882" cy="782739"/>
            </a:xfrm>
            <a:prstGeom prst="straightConnector1">
              <a:avLst/>
            </a:prstGeom>
            <a:grpFill/>
            <a:ln w="111125">
              <a:solidFill>
                <a:srgbClr val="DBB2DD">
                  <a:alpha val="52941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8F69829-D33B-3F40-922F-4F6E54A49EBF}"/>
                </a:ext>
              </a:extLst>
            </p:cNvPr>
            <p:cNvCxnSpPr>
              <a:cxnSpLocks/>
            </p:cNvCxnSpPr>
            <p:nvPr/>
          </p:nvCxnSpPr>
          <p:spPr>
            <a:xfrm>
              <a:off x="1074331" y="1893593"/>
              <a:ext cx="1898478" cy="1113577"/>
            </a:xfrm>
            <a:prstGeom prst="straightConnector1">
              <a:avLst/>
            </a:prstGeom>
            <a:grpFill/>
            <a:ln w="111125">
              <a:solidFill>
                <a:srgbClr val="DBB2DD">
                  <a:alpha val="52941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71CB83-2B7C-154A-AB1A-F8FEB7563A36}"/>
              </a:ext>
            </a:extLst>
          </p:cNvPr>
          <p:cNvGrpSpPr/>
          <p:nvPr/>
        </p:nvGrpSpPr>
        <p:grpSpPr>
          <a:xfrm>
            <a:off x="6035869" y="3121013"/>
            <a:ext cx="4949953" cy="1052078"/>
            <a:chOff x="-3015271" y="3139120"/>
            <a:chExt cx="4949953" cy="105207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BBE53BF-77E1-0540-AE08-E292496D3F14}"/>
                </a:ext>
              </a:extLst>
            </p:cNvPr>
            <p:cNvSpPr/>
            <p:nvPr/>
          </p:nvSpPr>
          <p:spPr>
            <a:xfrm>
              <a:off x="464168" y="3139120"/>
              <a:ext cx="1470514" cy="78474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6000"/>
              </a:schemeClr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NCAR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8E953D28-0C3F-994E-9992-86F5DD313F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499250" y="3589705"/>
              <a:ext cx="2212874" cy="601493"/>
            </a:xfrm>
            <a:prstGeom prst="straightConnector1">
              <a:avLst/>
            </a:prstGeom>
            <a:ln w="111125">
              <a:solidFill>
                <a:schemeClr val="accent4">
                  <a:lumMod val="50000"/>
                  <a:alpha val="40784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27E0CFF2-3649-394F-A65D-04CDCB3FAC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015271" y="3524437"/>
              <a:ext cx="3767926" cy="29167"/>
            </a:xfrm>
            <a:prstGeom prst="straightConnector1">
              <a:avLst/>
            </a:prstGeom>
            <a:ln w="111125">
              <a:solidFill>
                <a:schemeClr val="accent4">
                  <a:lumMod val="50000"/>
                  <a:alpha val="40784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C2B9764-41FC-0C49-A7FB-1BDE24284A4A}"/>
              </a:ext>
            </a:extLst>
          </p:cNvPr>
          <p:cNvSpPr/>
          <p:nvPr/>
        </p:nvSpPr>
        <p:spPr>
          <a:xfrm rot="1269905">
            <a:off x="5352256" y="3707770"/>
            <a:ext cx="1715156" cy="1013300"/>
          </a:xfrm>
          <a:prstGeom prst="ellipse">
            <a:avLst/>
          </a:prstGeom>
          <a:solidFill>
            <a:srgbClr val="4298D3">
              <a:alpha val="44000"/>
            </a:srgbClr>
          </a:solidFill>
          <a:ln>
            <a:solidFill>
              <a:schemeClr val="accent1">
                <a:shade val="95000"/>
                <a:satMod val="105000"/>
                <a:alpha val="5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PhOD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22F25D0-3825-E24E-83DF-0EE54C9F1E26}"/>
              </a:ext>
            </a:extLst>
          </p:cNvPr>
          <p:cNvGrpSpPr/>
          <p:nvPr/>
        </p:nvGrpSpPr>
        <p:grpSpPr>
          <a:xfrm>
            <a:off x="5927858" y="2955725"/>
            <a:ext cx="4180352" cy="3434373"/>
            <a:chOff x="-2924178" y="2839440"/>
            <a:chExt cx="4512890" cy="350058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EFE2E4-218C-4D45-A0C1-90D984EE6D7E}"/>
                </a:ext>
              </a:extLst>
            </p:cNvPr>
            <p:cNvSpPr/>
            <p:nvPr/>
          </p:nvSpPr>
          <p:spPr>
            <a:xfrm>
              <a:off x="2650" y="5540156"/>
              <a:ext cx="1586062" cy="799871"/>
            </a:xfrm>
            <a:prstGeom prst="rect">
              <a:avLst/>
            </a:prstGeom>
            <a:solidFill>
              <a:srgbClr val="FF0000">
                <a:alpha val="53000"/>
              </a:srgb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NHC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4BAC69D-B18B-6346-A4A1-395533206A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924178" y="3730690"/>
              <a:ext cx="4017595" cy="2041329"/>
            </a:xfrm>
            <a:prstGeom prst="straightConnector1">
              <a:avLst/>
            </a:prstGeom>
            <a:ln w="111125">
              <a:solidFill>
                <a:srgbClr val="FF0000">
                  <a:alpha val="35000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92B5EF3-110A-8846-B44D-EBF34B95C7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097869" y="4339320"/>
              <a:ext cx="2126840" cy="1414706"/>
            </a:xfrm>
            <a:prstGeom prst="straightConnector1">
              <a:avLst/>
            </a:prstGeom>
            <a:ln w="111125">
              <a:solidFill>
                <a:srgbClr val="FF0000">
                  <a:alpha val="33000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9310976-BF8F-DF4D-B627-0C0748D4C9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852284" y="2839440"/>
              <a:ext cx="2752293" cy="2914587"/>
            </a:xfrm>
            <a:prstGeom prst="straightConnector1">
              <a:avLst/>
            </a:prstGeom>
            <a:ln w="111125">
              <a:solidFill>
                <a:srgbClr val="FF0000">
                  <a:alpha val="25000"/>
                </a:srgb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02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F64F62-116E-EA41-BBD0-BE7277568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088" y="4626458"/>
            <a:ext cx="903600" cy="90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6B01BD-79CB-4949-B01A-222C6DB06E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062" y="4626458"/>
            <a:ext cx="891473" cy="8914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EF87F-4304-4941-B1D5-0F263B185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526" y="5219896"/>
            <a:ext cx="1400239" cy="12661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FA041E-E505-EF4C-A2DA-77C7E11DA5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648" y="4536438"/>
            <a:ext cx="1095288" cy="1095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9EE0E2-7126-394C-B0AD-DA3B508E1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0709" y="3490222"/>
            <a:ext cx="1508712" cy="6873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435845-E086-0C40-B4D2-FA0B76FA8E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960" y="4306821"/>
            <a:ext cx="1008036" cy="10080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81A472-DD4C-DB4F-9EFA-DD6E868B0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563" y="6036425"/>
            <a:ext cx="1386566" cy="6602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136DDF-87CE-5741-85CF-808BE3181A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9714" y="5212461"/>
            <a:ext cx="2354328" cy="6592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1BD88-2782-5A4D-A150-E0432C0C943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239" y="2348375"/>
            <a:ext cx="1057720" cy="106252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8ECEC92-A5AA-194D-B5D5-A93388C71A7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47" y="6116419"/>
            <a:ext cx="1634564" cy="5034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56EAA7FA-A82C-9440-9F79-63F0361D45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9976" y="5170298"/>
            <a:ext cx="909827" cy="8171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4ED8CD1-8543-C54B-B3AA-2AE2176D29F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682" y="1718801"/>
            <a:ext cx="1262918" cy="1262918"/>
          </a:xfrm>
          <a:prstGeom prst="rect">
            <a:avLst/>
          </a:prstGeom>
        </p:spPr>
      </p:pic>
      <p:sp>
        <p:nvSpPr>
          <p:cNvPr id="64" name="Google Shape;72;p6">
            <a:extLst>
              <a:ext uri="{FF2B5EF4-FFF2-40B4-BE49-F238E27FC236}">
                <a16:creationId xmlns:a16="http://schemas.microsoft.com/office/drawing/2014/main" id="{8B980295-4901-364C-B23B-8424B2767D8C}"/>
              </a:ext>
            </a:extLst>
          </p:cNvPr>
          <p:cNvSpPr>
            <a:spLocks noChangeAspect="1"/>
          </p:cNvSpPr>
          <p:nvPr/>
        </p:nvSpPr>
        <p:spPr>
          <a:xfrm>
            <a:off x="4105329" y="1819237"/>
            <a:ext cx="4558624" cy="607606"/>
          </a:xfrm>
          <a:prstGeom prst="rect">
            <a:avLst/>
          </a:prstGeom>
          <a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6129F43-4309-0D4C-9136-FCBC4516F7C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952" y="4078812"/>
            <a:ext cx="1115351" cy="111535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FDF31F1-7D68-9840-A49F-58EAC6BD83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55315" y="5194163"/>
            <a:ext cx="1302506" cy="12871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0BD42BD-A13D-9340-B522-674AF28759B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730" y="3081730"/>
            <a:ext cx="1160091" cy="8421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866899-5547-1D47-A0DF-AE89FDBBF36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359" y="4489257"/>
            <a:ext cx="1064107" cy="115780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9B6F7A2-2665-C443-9AF0-3BCE7A5329A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0184" y="5736924"/>
            <a:ext cx="1451567" cy="629636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4E16FC5-7462-0C47-B777-4687D563BF53}"/>
              </a:ext>
            </a:extLst>
          </p:cNvPr>
          <p:cNvCxnSpPr>
            <a:cxnSpLocks/>
          </p:cNvCxnSpPr>
          <p:nvPr/>
        </p:nvCxnSpPr>
        <p:spPr>
          <a:xfrm flipH="1">
            <a:off x="571709" y="5105400"/>
            <a:ext cx="2861008" cy="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DEB7394-E4CE-A04F-9FF4-CDD0FCE6122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98" y="4029530"/>
            <a:ext cx="3020273" cy="543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83454-7698-2A4A-82B2-09C19EC2B84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83" y="1754978"/>
            <a:ext cx="1573873" cy="7618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0FB4E5-8646-FA40-90D4-17A47DC0EDC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202" y="4555861"/>
            <a:ext cx="2286000" cy="430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95E78-7F33-1647-8734-F21C3652036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860" y="3397120"/>
            <a:ext cx="1169152" cy="685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A4814B-8075-9844-B1F7-22F7ACBDCA0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29674" y="2538624"/>
            <a:ext cx="3300510" cy="57666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AE6ED5A-F5C0-AD46-A483-F2969822511A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58020" y="3290476"/>
            <a:ext cx="1008036" cy="1008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9E892E-D5BD-C046-9E38-2F5E29EB072A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099" y="3326069"/>
            <a:ext cx="1238163" cy="12381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B6D73D-CA88-8047-BBAC-6630133E30B5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850" y="3323595"/>
            <a:ext cx="1613656" cy="97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44460-CA59-B54E-BF4C-CF95B79F5104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34" y="2596242"/>
            <a:ext cx="1796869" cy="913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56565E-14D7-E840-A179-E196437EA1C1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816" y="2706095"/>
            <a:ext cx="1819580" cy="7872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1A2B4D-3177-C44E-83DB-38D4D727DBF2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132" y="1671513"/>
            <a:ext cx="928771" cy="928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68258-6064-AC43-BFA1-85D37739DC3A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085" y="1685987"/>
            <a:ext cx="792537" cy="8998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D88C51E-F526-4147-A373-15385F2BB545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709" y="1681770"/>
            <a:ext cx="1872618" cy="702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996B8E-624C-2240-B78E-54CD8D6A40F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013" y="3455807"/>
            <a:ext cx="1687900" cy="615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A3DD5A-07B8-214B-93F7-3B565DB1E92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912839" y="4453837"/>
            <a:ext cx="860891" cy="5918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DE911FF-2E40-1740-B276-DC58F08A420E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345" y="2341750"/>
            <a:ext cx="925610" cy="9256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7A15754-FEAA-2843-A6DA-C1B595148DDE}"/>
              </a:ext>
            </a:extLst>
          </p:cNvPr>
          <p:cNvSpPr txBox="1"/>
          <p:nvPr/>
        </p:nvSpPr>
        <p:spPr>
          <a:xfrm>
            <a:off x="6458010" y="403562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OMAO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5BB7D27-9F13-AC4F-BA90-4732E4A99A0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6783" y="5631825"/>
            <a:ext cx="1866900" cy="901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BE0CCD-CC71-BA41-AF58-377958935B2D}"/>
              </a:ext>
            </a:extLst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3558" y="5731852"/>
            <a:ext cx="1804235" cy="7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00060A2-03F9-474C-A277-5EC8E0B82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316351"/>
              </p:ext>
            </p:extLst>
          </p:nvPr>
        </p:nvGraphicFramePr>
        <p:xfrm>
          <a:off x="457200" y="3705697"/>
          <a:ext cx="3768281" cy="299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439400" cy="1325563"/>
          </a:xfrm>
        </p:spPr>
        <p:txBody>
          <a:bodyPr/>
          <a:lstStyle/>
          <a:p>
            <a:r>
              <a:rPr lang="en-US" dirty="0"/>
              <a:t>HRD by the Numbers: FY 2019 Productivity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CAFFEF7-6B9F-464B-A8F6-8D77B4DBBD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94371"/>
              </p:ext>
            </p:extLst>
          </p:nvPr>
        </p:nvGraphicFramePr>
        <p:xfrm>
          <a:off x="8077200" y="3705697"/>
          <a:ext cx="3505200" cy="299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8991DEA-2719-E94F-AEB0-58D143EE2F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26365"/>
              </p:ext>
            </p:extLst>
          </p:nvPr>
        </p:nvGraphicFramePr>
        <p:xfrm>
          <a:off x="4301681" y="3705697"/>
          <a:ext cx="3699319" cy="299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0D41C698-F612-F34D-9C15-A5E8CE572E71}"/>
              </a:ext>
            </a:extLst>
          </p:cNvPr>
          <p:cNvSpPr/>
          <p:nvPr/>
        </p:nvSpPr>
        <p:spPr>
          <a:xfrm>
            <a:off x="1466928" y="2133600"/>
            <a:ext cx="1560212" cy="137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4298D3"/>
                </a:solidFill>
              </a:rPr>
              <a:t>40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A00265-7AFA-4741-9062-251290F57932}"/>
              </a:ext>
            </a:extLst>
          </p:cNvPr>
          <p:cNvSpPr/>
          <p:nvPr/>
        </p:nvSpPr>
        <p:spPr>
          <a:xfrm>
            <a:off x="8956980" y="2145323"/>
            <a:ext cx="1663355" cy="137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4298D3"/>
                </a:solidFill>
              </a:rPr>
              <a:t>30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764E34-FF5E-4442-842D-A615A0A4970C}"/>
              </a:ext>
            </a:extLst>
          </p:cNvPr>
          <p:cNvSpPr/>
          <p:nvPr/>
        </p:nvSpPr>
        <p:spPr>
          <a:xfrm>
            <a:off x="5317487" y="2133600"/>
            <a:ext cx="1616707" cy="137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4298D3"/>
                </a:solidFill>
              </a:rPr>
              <a:t>20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9EE2F6-F84C-CF43-B4F0-04812AFF235A}"/>
              </a:ext>
            </a:extLst>
          </p:cNvPr>
          <p:cNvCxnSpPr>
            <a:cxnSpLocks/>
          </p:cNvCxnSpPr>
          <p:nvPr/>
        </p:nvCxnSpPr>
        <p:spPr>
          <a:xfrm>
            <a:off x="4225481" y="2133600"/>
            <a:ext cx="0" cy="396240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30EC24-E31E-9945-92A0-30157410F186}"/>
              </a:ext>
            </a:extLst>
          </p:cNvPr>
          <p:cNvCxnSpPr>
            <a:cxnSpLocks/>
          </p:cNvCxnSpPr>
          <p:nvPr/>
        </p:nvCxnSpPr>
        <p:spPr>
          <a:xfrm>
            <a:off x="7924800" y="2069123"/>
            <a:ext cx="0" cy="4103077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E1D1EA-028B-C741-8D4F-DC8F26C35B5F}"/>
              </a:ext>
            </a:extLst>
          </p:cNvPr>
          <p:cNvSpPr txBox="1"/>
          <p:nvPr/>
        </p:nvSpPr>
        <p:spPr>
          <a:xfrm>
            <a:off x="1505198" y="3509683"/>
            <a:ext cx="16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Publications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20235D-1529-034D-B2A8-D781FF09D32A}"/>
              </a:ext>
            </a:extLst>
          </p:cNvPr>
          <p:cNvSpPr txBox="1"/>
          <p:nvPr/>
        </p:nvSpPr>
        <p:spPr>
          <a:xfrm>
            <a:off x="5389308" y="3503604"/>
            <a:ext cx="152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Transitions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983EC-D197-D743-8EC1-1ABFE369D559}"/>
              </a:ext>
            </a:extLst>
          </p:cNvPr>
          <p:cNvSpPr txBox="1"/>
          <p:nvPr/>
        </p:nvSpPr>
        <p:spPr>
          <a:xfrm>
            <a:off x="9106771" y="3503604"/>
            <a:ext cx="152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Proposals</a:t>
            </a:r>
          </a:p>
        </p:txBody>
      </p:sp>
    </p:spTree>
    <p:extLst>
      <p:ext uri="{BB962C8B-B14F-4D97-AF65-F5344CB8AC3E}">
        <p14:creationId xmlns:p14="http://schemas.microsoft.com/office/powerpoint/2010/main" val="17550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40218</TotalTime>
  <Words>1008</Words>
  <Application>Microsoft Macintosh PowerPoint</Application>
  <PresentationFormat>Widescreen</PresentationFormat>
  <Paragraphs>199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.Apple Color Emoji UI</vt:lpstr>
      <vt:lpstr>Arial</vt:lpstr>
      <vt:lpstr>Arial Rounded MT Bold</vt:lpstr>
      <vt:lpstr>Avenir Roman</vt:lpstr>
      <vt:lpstr>Calibri</vt:lpstr>
      <vt:lpstr>Office Theme</vt:lpstr>
      <vt:lpstr>Hurricane Research at AOML &amp; NOAA</vt:lpstr>
      <vt:lpstr>Vision</vt:lpstr>
      <vt:lpstr>Mission</vt:lpstr>
      <vt:lpstr>Hurricane Forecast Improvement Program</vt:lpstr>
      <vt:lpstr>NOAA Intensity Forecast Experiment (IFEX)</vt:lpstr>
      <vt:lpstr>HRD by the Numbers: Personnel</vt:lpstr>
      <vt:lpstr>Activities &amp; Collaborations</vt:lpstr>
      <vt:lpstr>Stakeholders</vt:lpstr>
      <vt:lpstr>HRD by the Numbers: FY 2019 Productivity</vt:lpstr>
      <vt:lpstr>PowerPoint Presentation</vt:lpstr>
      <vt:lpstr>HRD by the Numbers: Budget</vt:lpstr>
      <vt:lpstr>Research Advancements</vt:lpstr>
      <vt:lpstr>Major Research Areas</vt:lpstr>
      <vt:lpstr>Major Research Areas</vt:lpstr>
      <vt:lpstr>Major Research Areas</vt:lpstr>
      <vt:lpstr>Emerging Research Areas</vt:lpstr>
      <vt:lpstr>Emerging Research Areas</vt:lpstr>
      <vt:lpstr>Challenges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202</cp:revision>
  <dcterms:created xsi:type="dcterms:W3CDTF">2019-08-06T19:42:43Z</dcterms:created>
  <dcterms:modified xsi:type="dcterms:W3CDTF">2019-11-12T13:18:47Z</dcterms:modified>
</cp:coreProperties>
</file>