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40">
          <p15:clr>
            <a:srgbClr val="A4A3A4"/>
          </p15:clr>
        </p15:guide>
        <p15:guide id="2" pos="4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MTqK1hMAbF4JjrCbp37hyb0eE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61" autoAdjust="0"/>
  </p:normalViewPr>
  <p:slideViewPr>
    <p:cSldViewPr snapToGrid="0">
      <p:cViewPr varScale="1">
        <p:scale>
          <a:sx n="78" d="100"/>
          <a:sy n="78" d="100"/>
        </p:scale>
        <p:origin x="1968" y="90"/>
      </p:cViewPr>
      <p:guideLst>
        <p:guide orient="horz" pos="3840"/>
        <p:guide pos="417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3125" tIns="46550" rIns="93125" bIns="465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25" tIns="46550" rIns="93125" bIns="465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25" tIns="46550" rIns="93125" bIns="465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7"/>
            <a:ext cx="3037840" cy="464820"/>
          </a:xfrm>
          <a:prstGeom prst="rect">
            <a:avLst/>
          </a:prstGeom>
          <a:noFill/>
          <a:ln>
            <a:noFill/>
          </a:ln>
        </p:spPr>
        <p:txBody>
          <a:bodyPr spcFirstLastPara="1" wrap="square" lIns="93125" tIns="46550" rIns="93125" bIns="465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701040" y="4415790"/>
            <a:ext cx="5608320" cy="4183380"/>
          </a:xfrm>
          <a:prstGeom prst="rect">
            <a:avLst/>
          </a:prstGeom>
          <a:noFill/>
          <a:ln>
            <a:noFill/>
          </a:ln>
        </p:spPr>
        <p:txBody>
          <a:bodyPr spcFirstLastPara="1" wrap="square" lIns="93125" tIns="46550" rIns="93125" bIns="46550" anchor="t" anchorCtr="0">
            <a:noAutofit/>
          </a:bodyPr>
          <a:lstStyle/>
          <a:p>
            <a:pPr marL="0" lvl="0" indent="0" algn="l" rtl="0">
              <a:spcBef>
                <a:spcPts val="0"/>
              </a:spcBef>
              <a:spcAft>
                <a:spcPts val="0"/>
              </a:spcAft>
              <a:buNone/>
            </a:pPr>
            <a:r>
              <a:rPr lang="en-US" b="1"/>
              <a:t>OAR views Lab Reviews as a foundational activity that’s critical to successful lab research planning and execution.</a:t>
            </a:r>
            <a:endParaRPr/>
          </a:p>
          <a:p>
            <a:pPr marL="171450" lvl="0" indent="-171450" algn="l" rtl="0">
              <a:spcBef>
                <a:spcPts val="0"/>
              </a:spcBef>
              <a:spcAft>
                <a:spcPts val="0"/>
              </a:spcAft>
              <a:buClr>
                <a:schemeClr val="dk1"/>
              </a:buClr>
              <a:buSzPts val="1200"/>
              <a:buFont typeface="Arial"/>
              <a:buChar char="•"/>
            </a:pPr>
            <a:r>
              <a:rPr lang="en-US" b="1"/>
              <a:t>As I’ll show in a moment, AOML has a long history of science success.We have been doing Lab reviews for a decade plus – this is AOML’s third review.</a:t>
            </a:r>
            <a:endParaRPr/>
          </a:p>
          <a:p>
            <a:pPr marL="171450" lvl="0" indent="-171450" algn="l" rtl="0">
              <a:spcBef>
                <a:spcPts val="0"/>
              </a:spcBef>
              <a:spcAft>
                <a:spcPts val="0"/>
              </a:spcAft>
              <a:buClr>
                <a:schemeClr val="dk1"/>
              </a:buClr>
              <a:buSzPts val="1200"/>
              <a:buFont typeface="Arial"/>
              <a:buChar char="•"/>
            </a:pPr>
            <a:r>
              <a:rPr lang="en-US" b="1"/>
              <a:t>OAR has found the reviews to be very successful in highlighting world leading science, and somewhat successful in helping lab directors make strategic decisions about how to change their portfolios following a review.</a:t>
            </a:r>
            <a:endParaRPr/>
          </a:p>
          <a:p>
            <a:pPr marL="171450" lvl="0" indent="-171450" algn="l" rtl="0">
              <a:spcBef>
                <a:spcPts val="0"/>
              </a:spcBef>
              <a:spcAft>
                <a:spcPts val="0"/>
              </a:spcAft>
              <a:buClr>
                <a:schemeClr val="dk1"/>
              </a:buClr>
              <a:buSzPts val="1200"/>
              <a:buFont typeface="Arial"/>
              <a:buChar char="•"/>
            </a:pPr>
            <a:r>
              <a:rPr lang="en-US" b="1"/>
              <a:t>To ensure that you, the review panel, are successful at both tasks, I’ll be setting the stage for the review with Dr. Wayne Higgins following me to explain how AOML fits into OAR’s three science portfolios.</a:t>
            </a:r>
            <a:endParaRPr/>
          </a:p>
          <a:p>
            <a:pPr marL="171450" lvl="0" indent="-171450" algn="l" rtl="0">
              <a:spcBef>
                <a:spcPts val="0"/>
              </a:spcBef>
              <a:spcAft>
                <a:spcPts val="0"/>
              </a:spcAft>
              <a:buClr>
                <a:schemeClr val="dk1"/>
              </a:buClr>
              <a:buSzPts val="1200"/>
              <a:buFont typeface="Arial"/>
              <a:buChar char="•"/>
            </a:pPr>
            <a:r>
              <a:rPr lang="en-US" b="1"/>
              <a:t>Then Dr. John Cortinas will follow these corporate perspectives with his lab overview.</a:t>
            </a:r>
            <a:endParaRPr b="1"/>
          </a:p>
        </p:txBody>
      </p:sp>
      <p:sp>
        <p:nvSpPr>
          <p:cNvPr id="38" name="Google Shape;38;p1:notes"/>
          <p:cNvSpPr txBox="1">
            <a:spLocks noGrp="1"/>
          </p:cNvSpPr>
          <p:nvPr>
            <p:ph type="sldNum" idx="12"/>
          </p:nvPr>
        </p:nvSpPr>
        <p:spPr>
          <a:xfrm>
            <a:off x="3970939" y="8829967"/>
            <a:ext cx="3037840" cy="464820"/>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2:notes"/>
          <p:cNvSpPr txBox="1">
            <a:spLocks noGrp="1"/>
          </p:cNvSpPr>
          <p:nvPr>
            <p:ph type="body" idx="1"/>
          </p:nvPr>
        </p:nvSpPr>
        <p:spPr>
          <a:xfrm>
            <a:off x="701040" y="4415790"/>
            <a:ext cx="5608320" cy="4183380"/>
          </a:xfrm>
          <a:prstGeom prst="rect">
            <a:avLst/>
          </a:prstGeom>
          <a:noFill/>
          <a:ln>
            <a:noFill/>
          </a:ln>
        </p:spPr>
        <p:txBody>
          <a:bodyPr spcFirstLastPara="1" wrap="square" lIns="93125" tIns="46550" rIns="93125" bIns="46550" anchor="t" anchorCtr="0">
            <a:noAutofit/>
          </a:bodyPr>
          <a:lstStyle/>
          <a:p>
            <a:pPr marL="0" lvl="0" indent="0" algn="l" rtl="0">
              <a:spcBef>
                <a:spcPts val="0"/>
              </a:spcBef>
              <a:spcAft>
                <a:spcPts val="0"/>
              </a:spcAft>
              <a:buNone/>
            </a:pPr>
            <a:r>
              <a:rPr lang="en-US" dirty="0"/>
              <a:t>AOML’s history of scientific success traces back to NOAA’s predecessor, the ESSA</a:t>
            </a:r>
            <a:r>
              <a:rPr lang="en-US" dirty="0" smtClean="0"/>
              <a:t>.</a:t>
            </a:r>
          </a:p>
          <a:p>
            <a:pPr marL="0" lvl="0" indent="0" algn="l" rtl="0">
              <a:spcBef>
                <a:spcPts val="0"/>
              </a:spcBef>
              <a:spcAft>
                <a:spcPts val="0"/>
              </a:spcAft>
              <a:buNone/>
            </a:pPr>
            <a:r>
              <a:rPr lang="en-US" dirty="0" smtClean="0"/>
              <a:t>In 1967, Miami was selected out of more than 120 sites and the initial process began. The ESSA broke ground in 1970 and the future AOML opened its doors in 1972 with Harris Stewart as the first director. </a:t>
            </a:r>
          </a:p>
          <a:p>
            <a:pPr marL="0" lvl="0" indent="0" algn="l" rtl="0">
              <a:spcBef>
                <a:spcPts val="0"/>
              </a:spcBef>
              <a:spcAft>
                <a:spcPts val="0"/>
              </a:spcAft>
              <a:buNone/>
            </a:pPr>
            <a:r>
              <a:rPr lang="en-US" dirty="0" smtClean="0"/>
              <a:t>AOML has since dedicated its resources building one of the most prolific research profiles on coastal and ocean science. </a:t>
            </a:r>
          </a:p>
          <a:p>
            <a:pPr marL="0" lvl="0" indent="0" algn="l" rtl="0">
              <a:spcBef>
                <a:spcPts val="0"/>
              </a:spcBef>
              <a:spcAft>
                <a:spcPts val="0"/>
              </a:spcAft>
              <a:buNone/>
            </a:pPr>
            <a:r>
              <a:rPr lang="en-US" dirty="0" smtClean="0"/>
              <a:t>In addition, we have hosted and been home to scientists who have contributed greatly to our field, including some who are still pushing the boundaries of our science today. </a:t>
            </a:r>
          </a:p>
          <a:p>
            <a:pPr marL="0" lvl="0" indent="0" algn="l" rtl="0">
              <a:spcBef>
                <a:spcPts val="0"/>
              </a:spcBef>
              <a:spcAft>
                <a:spcPts val="0"/>
              </a:spcAft>
              <a:buNone/>
            </a:pPr>
            <a:endParaRPr dirty="0"/>
          </a:p>
        </p:txBody>
      </p:sp>
      <p:sp>
        <p:nvSpPr>
          <p:cNvPr id="46" name="Google Shape;46;p2:notes"/>
          <p:cNvSpPr txBox="1">
            <a:spLocks noGrp="1"/>
          </p:cNvSpPr>
          <p:nvPr>
            <p:ph type="sldNum" idx="12"/>
          </p:nvPr>
        </p:nvSpPr>
        <p:spPr>
          <a:xfrm>
            <a:off x="3970939" y="8829967"/>
            <a:ext cx="3037840" cy="464820"/>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701040" y="4415790"/>
            <a:ext cx="5608320" cy="4183380"/>
          </a:xfrm>
          <a:prstGeom prst="rect">
            <a:avLst/>
          </a:prstGeom>
        </p:spPr>
        <p:txBody>
          <a:bodyPr spcFirstLastPara="1" wrap="square" lIns="93125" tIns="46550" rIns="93125" bIns="46550" anchor="t" anchorCtr="0">
            <a:noAutofit/>
          </a:bodyPr>
          <a:lstStyle/>
          <a:p>
            <a:pPr marL="0" lvl="0" indent="0" algn="l" rtl="0">
              <a:spcBef>
                <a:spcPts val="0"/>
              </a:spcBef>
              <a:spcAft>
                <a:spcPts val="0"/>
              </a:spcAft>
              <a:buNone/>
            </a:pPr>
            <a:r>
              <a:rPr lang="en-US" dirty="0" smtClean="0"/>
              <a:t>Since 1981, all “Laboratories” became “Divisions” under the name Atlantic Oceanographic and Meteorological Laboratory – AOML.</a:t>
            </a:r>
          </a:p>
          <a:p>
            <a:pPr marL="0" lvl="0" indent="0" algn="l" rtl="0">
              <a:spcBef>
                <a:spcPts val="0"/>
              </a:spcBef>
              <a:spcAft>
                <a:spcPts val="0"/>
              </a:spcAft>
              <a:buNone/>
            </a:pPr>
            <a:endParaRPr dirty="0"/>
          </a:p>
        </p:txBody>
      </p:sp>
      <p:sp>
        <p:nvSpPr>
          <p:cNvPr id="54" name="Google Shape;54;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701040" y="4415790"/>
            <a:ext cx="5608320" cy="4183380"/>
          </a:xfrm>
          <a:prstGeom prst="rect">
            <a:avLst/>
          </a:prstGeom>
          <a:noFill/>
          <a:ln>
            <a:noFill/>
          </a:ln>
        </p:spPr>
        <p:txBody>
          <a:bodyPr spcFirstLastPara="1" wrap="square" lIns="93125" tIns="46550" rIns="93125" bIns="46550" anchor="t" anchorCtr="0">
            <a:noAutofit/>
          </a:bodyPr>
          <a:lstStyle/>
          <a:p>
            <a:pPr marL="0" lvl="0" indent="0" algn="l" rtl="0">
              <a:spcBef>
                <a:spcPts val="0"/>
              </a:spcBef>
              <a:spcAft>
                <a:spcPts val="0"/>
              </a:spcAft>
              <a:buNone/>
            </a:pPr>
            <a:r>
              <a:rPr lang="en-US"/>
              <a:t>Outstanding leadership is necessary to put OAR’s Strategic Vision into action through the science the lab conducts.</a:t>
            </a:r>
            <a:endParaRPr/>
          </a:p>
        </p:txBody>
      </p:sp>
      <p:sp>
        <p:nvSpPr>
          <p:cNvPr id="63" name="Google Shape;63;p4:notes"/>
          <p:cNvSpPr txBox="1">
            <a:spLocks noGrp="1"/>
          </p:cNvSpPr>
          <p:nvPr>
            <p:ph type="sldNum" idx="12"/>
          </p:nvPr>
        </p:nvSpPr>
        <p:spPr>
          <a:xfrm>
            <a:off x="3970939" y="8829967"/>
            <a:ext cx="3037840" cy="464820"/>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5:notes"/>
          <p:cNvSpPr txBox="1">
            <a:spLocks noGrp="1"/>
          </p:cNvSpPr>
          <p:nvPr>
            <p:ph type="body" idx="1"/>
          </p:nvPr>
        </p:nvSpPr>
        <p:spPr>
          <a:xfrm>
            <a:off x="701040" y="4415790"/>
            <a:ext cx="5608320" cy="4183380"/>
          </a:xfrm>
          <a:prstGeom prst="rect">
            <a:avLst/>
          </a:prstGeom>
          <a:noFill/>
          <a:ln>
            <a:noFill/>
          </a:ln>
        </p:spPr>
        <p:txBody>
          <a:bodyPr spcFirstLastPara="1" wrap="square" lIns="93125" tIns="46550" rIns="93125" bIns="46550" anchor="t" anchorCtr="0">
            <a:noAutofit/>
          </a:bodyPr>
          <a:lstStyle/>
          <a:p>
            <a:pPr marL="0" lvl="0" indent="-76200" algn="l" rtl="0">
              <a:spcBef>
                <a:spcPts val="0"/>
              </a:spcBef>
              <a:spcAft>
                <a:spcPts val="0"/>
              </a:spcAft>
              <a:buClr>
                <a:schemeClr val="dk1"/>
              </a:buClr>
              <a:buSzPts val="1200"/>
              <a:buFont typeface="Calibri"/>
              <a:buChar char="•"/>
            </a:pPr>
            <a:r>
              <a:rPr lang="en-US"/>
              <a:t>  OAR’s role is to provide unbiased science to better manage the environment, nationally and globally. Our role within NOAA is to provide products and services that describe and predict changes in the environment. </a:t>
            </a:r>
            <a:endParaRPr/>
          </a:p>
          <a:p>
            <a:pPr marL="0" lvl="0" indent="0" algn="l" rtl="0">
              <a:spcBef>
                <a:spcPts val="0"/>
              </a:spcBef>
              <a:spcAft>
                <a:spcPts val="0"/>
              </a:spcAft>
              <a:buClr>
                <a:schemeClr val="dk1"/>
              </a:buClr>
              <a:buSzPts val="1200"/>
              <a:buFont typeface="Calibri"/>
              <a:buNone/>
            </a:pPr>
            <a:endParaRPr/>
          </a:p>
          <a:p>
            <a:pPr marL="0" lvl="0" indent="-76200" algn="l" rtl="0">
              <a:spcBef>
                <a:spcPts val="0"/>
              </a:spcBef>
              <a:spcAft>
                <a:spcPts val="0"/>
              </a:spcAft>
              <a:buClr>
                <a:schemeClr val="dk1"/>
              </a:buClr>
              <a:buSzPts val="1200"/>
              <a:buFont typeface="Calibri"/>
              <a:buChar char="•"/>
            </a:pPr>
            <a:r>
              <a:rPr lang="en-US"/>
              <a:t>  Research results allow decision makers to make effective judgments in order to prevent the loss of human life and conserve and manage natural resources while maintaining a strong economy.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strike="noStrike"/>
          </a:p>
          <a:p>
            <a:pPr marL="0" lvl="0" indent="0" algn="l" rtl="0">
              <a:spcBef>
                <a:spcPts val="0"/>
              </a:spcBef>
              <a:spcAft>
                <a:spcPts val="0"/>
              </a:spcAft>
              <a:buClr>
                <a:schemeClr val="dk1"/>
              </a:buClr>
              <a:buSzPts val="1200"/>
              <a:buFont typeface="Calibri"/>
              <a:buNone/>
            </a:pPr>
            <a:endParaRPr strike="noStrike"/>
          </a:p>
          <a:p>
            <a:pPr marL="0" lvl="0" indent="0" algn="l" rtl="0">
              <a:spcBef>
                <a:spcPts val="0"/>
              </a:spcBef>
              <a:spcAft>
                <a:spcPts val="0"/>
              </a:spcAft>
              <a:buClr>
                <a:schemeClr val="dk1"/>
              </a:buClr>
              <a:buSzPts val="1200"/>
              <a:buFont typeface="Calibri"/>
              <a:buNone/>
            </a:pPr>
            <a:r>
              <a:rPr lang="en-US" strike="noStrike"/>
              <a:t>Vision Image: </a:t>
            </a:r>
            <a:r>
              <a:rPr lang="en-US" sz="1200" b="0" i="0">
                <a:solidFill>
                  <a:schemeClr val="dk1"/>
                </a:solidFill>
                <a:latin typeface="Calibri"/>
                <a:ea typeface="Calibri"/>
                <a:cs typeface="Calibri"/>
                <a:sym typeface="Calibri"/>
              </a:rPr>
              <a:t>AOML Deputy Molly Baringer and Survey Tech Darcy Balcarce recover CTD/NOAA ship Ronald H. Brown/CLIVAR2013 Iceland to Madeira.</a:t>
            </a:r>
            <a:endParaRPr/>
          </a:p>
          <a:p>
            <a:pPr marL="0" lvl="0" indent="0" algn="l" rtl="0">
              <a:spcBef>
                <a:spcPts val="0"/>
              </a:spcBef>
              <a:spcAft>
                <a:spcPts val="0"/>
              </a:spcAft>
              <a:buClr>
                <a:schemeClr val="dk1"/>
              </a:buClr>
              <a:buSzPts val="1200"/>
              <a:buFont typeface="Calibri"/>
              <a:buNone/>
            </a:pPr>
            <a:endParaRPr strike="noStrike"/>
          </a:p>
          <a:p>
            <a:pPr marL="0" lvl="0" indent="0" algn="l" rtl="0">
              <a:spcBef>
                <a:spcPts val="0"/>
              </a:spcBef>
              <a:spcAft>
                <a:spcPts val="0"/>
              </a:spcAft>
              <a:buClr>
                <a:schemeClr val="dk1"/>
              </a:buClr>
              <a:buSzPts val="1200"/>
              <a:buFont typeface="Calibri"/>
              <a:buNone/>
            </a:pPr>
            <a:r>
              <a:rPr lang="en-US" strike="noStrike"/>
              <a:t>Mission Image: A primary mission of this aircraft--a hurricane hunter--is taking measurements in hurricanes to improve predictions and scientific understanding. But these photos were taken during the Southeast Nexus (SENEX) research study of air quality and climate in the Southeastern United States. The aircraft was the centerpiece of the study--filled with scientific instrumentation to analyze gases and small particles. This photo was taken in Smyrna, Tennessee.</a:t>
            </a:r>
            <a:endParaRPr strike="noStrike"/>
          </a:p>
        </p:txBody>
      </p:sp>
      <p:sp>
        <p:nvSpPr>
          <p:cNvPr id="72" name="Google Shape;72;p5:notes"/>
          <p:cNvSpPr txBox="1">
            <a:spLocks noGrp="1"/>
          </p:cNvSpPr>
          <p:nvPr>
            <p:ph type="sldNum" idx="12"/>
          </p:nvPr>
        </p:nvSpPr>
        <p:spPr>
          <a:xfrm>
            <a:off x="3970939" y="8829967"/>
            <a:ext cx="3037840" cy="464820"/>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6:notes"/>
          <p:cNvSpPr txBox="1">
            <a:spLocks noGrp="1"/>
          </p:cNvSpPr>
          <p:nvPr>
            <p:ph type="body" idx="1"/>
          </p:nvPr>
        </p:nvSpPr>
        <p:spPr>
          <a:xfrm>
            <a:off x="701040" y="4415790"/>
            <a:ext cx="5608320" cy="4183380"/>
          </a:xfrm>
          <a:prstGeom prst="rect">
            <a:avLst/>
          </a:prstGeom>
          <a:noFill/>
          <a:ln>
            <a:noFill/>
          </a:ln>
        </p:spPr>
        <p:txBody>
          <a:bodyPr spcFirstLastPara="1" wrap="square" lIns="93125" tIns="46550" rIns="93125" bIns="46550" anchor="t" anchorCtr="0">
            <a:noAutofit/>
          </a:bodyPr>
          <a:lstStyle/>
          <a:p>
            <a:pPr marL="152400" lvl="0" indent="0" algn="l" rtl="0">
              <a:lnSpc>
                <a:spcPct val="115000"/>
              </a:lnSpc>
              <a:spcBef>
                <a:spcPts val="0"/>
              </a:spcBef>
              <a:spcAft>
                <a:spcPts val="0"/>
              </a:spcAft>
              <a:buClr>
                <a:schemeClr val="dk1"/>
              </a:buClr>
              <a:buSzPts val="1200"/>
              <a:buFont typeface="Calibri"/>
              <a:buNone/>
            </a:pPr>
            <a:r>
              <a:rPr lang="en-US" b="1"/>
              <a:t>OAR’s Corporate Values flow through everything we do.  They help us keep pour mission and vision aligned with our goals, our stakeholders, our research partners, and NOAA’s corporate requirements.</a:t>
            </a:r>
            <a:endParaRPr b="1"/>
          </a:p>
          <a:p>
            <a:pPr marL="457200" lvl="0" indent="-228600" algn="l" rtl="0">
              <a:lnSpc>
                <a:spcPct val="115000"/>
              </a:lnSpc>
              <a:spcBef>
                <a:spcPts val="0"/>
              </a:spcBef>
              <a:spcAft>
                <a:spcPts val="0"/>
              </a:spcAft>
              <a:buClr>
                <a:schemeClr val="dk1"/>
              </a:buClr>
              <a:buSzPts val="1200"/>
              <a:buFont typeface="Calibri"/>
              <a:buNone/>
            </a:pPr>
            <a:endParaRPr b="1"/>
          </a:p>
          <a:p>
            <a:pPr marL="457200" lvl="0" indent="-304800" algn="l" rtl="0">
              <a:lnSpc>
                <a:spcPct val="115000"/>
              </a:lnSpc>
              <a:spcBef>
                <a:spcPts val="0"/>
              </a:spcBef>
              <a:spcAft>
                <a:spcPts val="0"/>
              </a:spcAft>
              <a:buClr>
                <a:schemeClr val="dk1"/>
              </a:buClr>
              <a:buSzPts val="1200"/>
              <a:buFont typeface="Calibri"/>
              <a:buChar char="●"/>
            </a:pPr>
            <a:r>
              <a:rPr lang="en-US" b="1"/>
              <a:t>Commit to Diversity- </a:t>
            </a:r>
            <a:r>
              <a:rPr lang="en-US"/>
              <a:t>OAR is enriched by diverse perspectives, celebrating each other’s unique experience and expertise.</a:t>
            </a:r>
            <a:endParaRPr/>
          </a:p>
          <a:p>
            <a:pPr marL="457200" lvl="0" indent="-304800" algn="l" rtl="0">
              <a:lnSpc>
                <a:spcPct val="115000"/>
              </a:lnSpc>
              <a:spcBef>
                <a:spcPts val="0"/>
              </a:spcBef>
              <a:spcAft>
                <a:spcPts val="0"/>
              </a:spcAft>
              <a:buClr>
                <a:schemeClr val="dk1"/>
              </a:buClr>
              <a:buSzPts val="1200"/>
              <a:buFont typeface="Calibri"/>
              <a:buChar char="●"/>
            </a:pPr>
            <a:r>
              <a:rPr lang="en-US" b="1"/>
              <a:t>Explore to Solve - </a:t>
            </a:r>
            <a:r>
              <a:rPr lang="en-US"/>
              <a:t>OAR is dedicated to advancing science, making discoveries, and investing in the end-to-end process to deliver results.</a:t>
            </a:r>
            <a:endParaRPr/>
          </a:p>
          <a:p>
            <a:pPr marL="457200" lvl="0" indent="-304800" algn="l" rtl="0">
              <a:lnSpc>
                <a:spcPct val="115000"/>
              </a:lnSpc>
              <a:spcBef>
                <a:spcPts val="0"/>
              </a:spcBef>
              <a:spcAft>
                <a:spcPts val="0"/>
              </a:spcAft>
              <a:buClr>
                <a:schemeClr val="dk1"/>
              </a:buClr>
              <a:buSzPts val="1200"/>
              <a:buFont typeface="Calibri"/>
              <a:buChar char="●"/>
            </a:pPr>
            <a:r>
              <a:rPr lang="en-US" b="1"/>
              <a:t>Uphold Scientific Integrity - </a:t>
            </a:r>
            <a:r>
              <a:rPr lang="en-US"/>
              <a:t>OAR is resolute in its commitment to scientific truth and how it is conveyed.</a:t>
            </a:r>
            <a:endParaRPr/>
          </a:p>
          <a:p>
            <a:pPr marL="457200" lvl="0" indent="-304800" algn="l" rtl="0">
              <a:lnSpc>
                <a:spcPct val="115000"/>
              </a:lnSpc>
              <a:spcBef>
                <a:spcPts val="0"/>
              </a:spcBef>
              <a:spcAft>
                <a:spcPts val="0"/>
              </a:spcAft>
              <a:buClr>
                <a:schemeClr val="dk1"/>
              </a:buClr>
              <a:buSzPts val="1200"/>
              <a:buFont typeface="Calibri"/>
              <a:buChar char="●"/>
            </a:pPr>
            <a:r>
              <a:rPr lang="en-US" b="1"/>
              <a:t>Engage from Local to Global - </a:t>
            </a:r>
            <a:r>
              <a:rPr lang="en-US"/>
              <a:t>OAR is involved locally and internationally to understand the changing environment and inform the public. </a:t>
            </a:r>
            <a:endParaRPr/>
          </a:p>
          <a:p>
            <a:pPr marL="0" lvl="0" indent="0" algn="l" rtl="0">
              <a:spcBef>
                <a:spcPts val="0"/>
              </a:spcBef>
              <a:spcAft>
                <a:spcPts val="0"/>
              </a:spcAft>
              <a:buNone/>
            </a:pPr>
            <a:endParaRPr/>
          </a:p>
        </p:txBody>
      </p:sp>
      <p:sp>
        <p:nvSpPr>
          <p:cNvPr id="88" name="Google Shape;88;p6:notes"/>
          <p:cNvSpPr txBox="1">
            <a:spLocks noGrp="1"/>
          </p:cNvSpPr>
          <p:nvPr>
            <p:ph type="sldNum" idx="12"/>
          </p:nvPr>
        </p:nvSpPr>
        <p:spPr>
          <a:xfrm>
            <a:off x="3970939" y="8829967"/>
            <a:ext cx="3037840" cy="464820"/>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7:notes"/>
          <p:cNvSpPr txBox="1">
            <a:spLocks noGrp="1"/>
          </p:cNvSpPr>
          <p:nvPr>
            <p:ph type="body" idx="1"/>
          </p:nvPr>
        </p:nvSpPr>
        <p:spPr>
          <a:xfrm>
            <a:off x="701040" y="4415790"/>
            <a:ext cx="5608320" cy="4183380"/>
          </a:xfrm>
          <a:prstGeom prst="rect">
            <a:avLst/>
          </a:prstGeom>
          <a:noFill/>
          <a:ln>
            <a:noFill/>
          </a:ln>
        </p:spPr>
        <p:txBody>
          <a:bodyPr spcFirstLastPara="1" wrap="square" lIns="93125" tIns="46550" rIns="93125" bIns="46550" anchor="t" anchorCtr="0">
            <a:noAutofit/>
          </a:bodyPr>
          <a:lstStyle/>
          <a:p>
            <a:pPr marL="171450" lvl="0" indent="-171450" algn="l" rtl="0">
              <a:spcBef>
                <a:spcPts val="0"/>
              </a:spcBef>
              <a:spcAft>
                <a:spcPts val="0"/>
              </a:spcAft>
              <a:buClr>
                <a:schemeClr val="dk1"/>
              </a:buClr>
              <a:buSzPts val="1200"/>
              <a:buFont typeface="Arial"/>
              <a:buChar char="•"/>
            </a:pPr>
            <a:r>
              <a:rPr lang="en-US"/>
              <a:t>AOML will need to be responsive to these Goals over the next 5 years.</a:t>
            </a:r>
            <a:endParaRPr/>
          </a:p>
          <a:p>
            <a:pPr marL="171450" lvl="0" indent="-171450" algn="l" rtl="0">
              <a:spcBef>
                <a:spcPts val="0"/>
              </a:spcBef>
              <a:spcAft>
                <a:spcPts val="0"/>
              </a:spcAft>
              <a:buClr>
                <a:schemeClr val="dk1"/>
              </a:buClr>
              <a:buSzPts val="1200"/>
              <a:buFont typeface="Arial"/>
              <a:buChar char="•"/>
            </a:pPr>
            <a:r>
              <a:rPr lang="en-US"/>
              <a:t>Your evaluation of how successful they have been in meeting OAR”s prior strategic Goals will guide the choices they make.</a:t>
            </a:r>
            <a:endParaRPr/>
          </a:p>
        </p:txBody>
      </p:sp>
      <p:sp>
        <p:nvSpPr>
          <p:cNvPr id="97" name="Google Shape;97;p7:notes"/>
          <p:cNvSpPr txBox="1">
            <a:spLocks noGrp="1"/>
          </p:cNvSpPr>
          <p:nvPr>
            <p:ph type="sldNum" idx="12"/>
          </p:nvPr>
        </p:nvSpPr>
        <p:spPr>
          <a:xfrm>
            <a:off x="3970939" y="8829967"/>
            <a:ext cx="3037840" cy="464820"/>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701040" y="4415790"/>
            <a:ext cx="5608320" cy="4183380"/>
          </a:xfrm>
          <a:prstGeom prst="rect">
            <a:avLst/>
          </a:prstGeom>
          <a:noFill/>
          <a:ln>
            <a:noFill/>
          </a:ln>
        </p:spPr>
        <p:txBody>
          <a:bodyPr spcFirstLastPara="1" wrap="square" lIns="93125" tIns="46550" rIns="93125" bIns="4655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This review is useful both for internal OAR/NOAA planning, programming, and budgeting, and for the laboratory’s strategic planning of its future science. </a:t>
            </a:r>
            <a:r>
              <a:rPr lang="en-US" sz="1200" b="0" i="0" u="none" strike="noStrike">
                <a:solidFill>
                  <a:schemeClr val="dk1"/>
                </a:solidFill>
                <a:latin typeface="Calibri"/>
                <a:ea typeface="Calibri"/>
                <a:cs typeface="Calibri"/>
                <a:sym typeface="Calibri"/>
              </a:rPr>
              <a:t>These reviews should also ensure that OAR research is relevant to NOAA’s research mission and OAR corporate priorities, of high quality as judged by preeminence criteria, and carried out with a high level of performance. </a:t>
            </a:r>
            <a:endParaRPr/>
          </a:p>
        </p:txBody>
      </p:sp>
      <p:sp>
        <p:nvSpPr>
          <p:cNvPr id="106" name="Google Shape;106;p8:notes"/>
          <p:cNvSpPr txBox="1">
            <a:spLocks noGrp="1"/>
          </p:cNvSpPr>
          <p:nvPr>
            <p:ph type="sldNum" idx="12"/>
          </p:nvPr>
        </p:nvSpPr>
        <p:spPr>
          <a:xfrm>
            <a:off x="3970939" y="8829967"/>
            <a:ext cx="3037840" cy="464820"/>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701040" y="4415790"/>
            <a:ext cx="5608320" cy="4183380"/>
          </a:xfrm>
          <a:prstGeom prst="rect">
            <a:avLst/>
          </a:prstGeom>
          <a:noFill/>
          <a:ln>
            <a:noFill/>
          </a:ln>
        </p:spPr>
        <p:txBody>
          <a:bodyPr spcFirstLastPara="1" wrap="square" lIns="93125" tIns="46550" rIns="93125" bIns="4655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Quality: </a:t>
            </a:r>
            <a:r>
              <a:rPr lang="en-US" sz="1200" b="0" i="0" u="none" strike="noStrike">
                <a:solidFill>
                  <a:schemeClr val="dk1"/>
                </a:solidFill>
                <a:latin typeface="Calibri"/>
                <a:ea typeface="Calibri"/>
                <a:cs typeface="Calibri"/>
                <a:sym typeface="Calibri"/>
              </a:rPr>
              <a:t>Evaluate the quality of the Laboratory’s research and development. Quality is a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measurement of merit within the scientific community based on the novelty, soundness, accuracy, and reproducibility of a specific body of research, as represented by outputs delivered by the Laboratory.</a:t>
            </a:r>
            <a:endParaRPr b="0"/>
          </a:p>
          <a:p>
            <a:pPr marL="0" lvl="0" indent="0" algn="l" rtl="0">
              <a:spcBef>
                <a:spcPts val="0"/>
              </a:spcBef>
              <a:spcAft>
                <a:spcPts val="0"/>
              </a:spcAft>
              <a:buNone/>
            </a:pPr>
            <a:r>
              <a:rPr lang="en-US"/>
              <a:t/>
            </a:r>
            <a:br>
              <a:rPr lang="en-US"/>
            </a:br>
            <a:r>
              <a:rPr lang="en-US" sz="1200" b="1" i="0" u="none" strike="noStrike">
                <a:solidFill>
                  <a:schemeClr val="dk1"/>
                </a:solidFill>
                <a:latin typeface="Calibri"/>
                <a:ea typeface="Calibri"/>
                <a:cs typeface="Calibri"/>
                <a:sym typeface="Calibri"/>
              </a:rPr>
              <a:t>Relevance</a:t>
            </a:r>
            <a:r>
              <a:rPr lang="en-US" sz="1200" b="0" i="0" u="none" strike="noStrike">
                <a:solidFill>
                  <a:schemeClr val="dk1"/>
                </a:solidFill>
                <a:latin typeface="Calibri"/>
                <a:ea typeface="Calibri"/>
                <a:cs typeface="Calibri"/>
                <a:sym typeface="Calibri"/>
              </a:rPr>
              <a:t>: Evaluate the degree to which the Laboratory’s research and development is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relevant to NOAA’s and OAR’s missions and of value to the Nation. It is a direct expression of the OAR Vision and corporate priorities– to deliver NOAA’s Future needs. Relevance refers to the value of the Laboratory’s activities to users beyond the scientific community, both in terms of hypothetical value and actual impact.</a:t>
            </a:r>
            <a:endParaRPr b="0"/>
          </a:p>
          <a:p>
            <a:pPr marL="0" lvl="0" indent="0" algn="l" rtl="0">
              <a:spcBef>
                <a:spcPts val="0"/>
              </a:spcBef>
              <a:spcAft>
                <a:spcPts val="0"/>
              </a:spcAft>
              <a:buNone/>
            </a:pPr>
            <a:r>
              <a:rPr lang="en-US"/>
              <a:t/>
            </a:r>
            <a:br>
              <a:rPr lang="en-US"/>
            </a:br>
            <a:r>
              <a:rPr lang="en-US" sz="1200" b="1" i="0" u="none" strike="noStrike">
                <a:solidFill>
                  <a:schemeClr val="dk1"/>
                </a:solidFill>
                <a:latin typeface="Calibri"/>
                <a:ea typeface="Calibri"/>
                <a:cs typeface="Calibri"/>
                <a:sym typeface="Calibri"/>
              </a:rPr>
              <a:t>Performance</a:t>
            </a:r>
            <a:r>
              <a:rPr lang="en-US" sz="1200" b="0" i="0" u="none" strike="noStrike">
                <a:solidFill>
                  <a:schemeClr val="dk1"/>
                </a:solidFill>
                <a:latin typeface="Calibri"/>
                <a:ea typeface="Calibri"/>
                <a:cs typeface="Calibri"/>
                <a:sym typeface="Calibri"/>
              </a:rPr>
              <a:t>: Evaluate the overall effectiveness with which the Laboratory executes its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mission and meets NOAA Strategic Plan and Priorities objectives and the needs of the nation, given its resources. Performance is a measurement of effectiveness (ability to achieve useful results) and efficiency (ability to achieve quality, relevance, and effectiveness in a timely fashion with minimal waste). It refers not only to how well tasks are executed, but also to the adequacy of the leadership, workforce, and infrastructure in place to meet the Laboratory’s goals.</a:t>
            </a:r>
            <a:endParaRPr b="0"/>
          </a:p>
          <a:p>
            <a:pPr marL="0" lvl="0" indent="0" algn="l" rtl="0">
              <a:spcBef>
                <a:spcPts val="0"/>
              </a:spcBef>
              <a:spcAft>
                <a:spcPts val="0"/>
              </a:spcAft>
              <a:buNone/>
            </a:pPr>
            <a:r>
              <a:rPr lang="en-US"/>
              <a:t/>
            </a:r>
            <a:br>
              <a:rPr lang="en-US"/>
            </a:br>
            <a:endParaRPr b="1" strike="noStrike"/>
          </a:p>
          <a:p>
            <a:pPr marL="0" lvl="0" indent="0" algn="l" rtl="0">
              <a:spcBef>
                <a:spcPts val="0"/>
              </a:spcBef>
              <a:spcAft>
                <a:spcPts val="0"/>
              </a:spcAft>
              <a:buNone/>
            </a:pPr>
            <a:endParaRPr b="1" strike="noStrike"/>
          </a:p>
          <a:p>
            <a:pPr marL="0" lvl="0" indent="0" algn="l" rtl="0">
              <a:spcBef>
                <a:spcPts val="0"/>
              </a:spcBef>
              <a:spcAft>
                <a:spcPts val="0"/>
              </a:spcAft>
              <a:buNone/>
            </a:pPr>
            <a:r>
              <a:rPr lang="en-US" b="1" strike="noStrike"/>
              <a:t>Quality Image: </a:t>
            </a:r>
            <a:r>
              <a:rPr lang="en-US" strike="noStrike"/>
              <a:t>PhOD employee with global drifter. The buoy measures temperature and other properties, and has a transmitter to send the data to passing satellites.</a:t>
            </a:r>
            <a:endParaRPr strike="noStrike"/>
          </a:p>
          <a:p>
            <a:pPr marL="0" lvl="0" indent="0" algn="l" rtl="0">
              <a:spcBef>
                <a:spcPts val="0"/>
              </a:spcBef>
              <a:spcAft>
                <a:spcPts val="0"/>
              </a:spcAft>
              <a:buNone/>
            </a:pPr>
            <a:endParaRPr strike="noStrike"/>
          </a:p>
          <a:p>
            <a:pPr marL="0" lvl="0" indent="0" algn="l" rtl="0">
              <a:spcBef>
                <a:spcPts val="0"/>
              </a:spcBef>
              <a:spcAft>
                <a:spcPts val="0"/>
              </a:spcAft>
              <a:buNone/>
            </a:pPr>
            <a:r>
              <a:rPr lang="en-US" b="1" strike="noStrike"/>
              <a:t>Relevance Image: </a:t>
            </a:r>
            <a:r>
              <a:rPr lang="en-US" strike="noStrike"/>
              <a:t>The NOAA P3 aircraft during an intercomparison flight with the NCAR C-130 as part of the Southeast Atmosphere Study (SAS) during summer 2013. This photo was taken from a rear window of the C-130 shortly after the two planes took off from the Smyrna, TN airport. Credit: Lynne Gratz</a:t>
            </a:r>
            <a:endParaRPr strike="noStrike"/>
          </a:p>
          <a:p>
            <a:pPr marL="0" lvl="0" indent="0" algn="l" rtl="0">
              <a:spcBef>
                <a:spcPts val="0"/>
              </a:spcBef>
              <a:spcAft>
                <a:spcPts val="0"/>
              </a:spcAft>
              <a:buNone/>
            </a:pPr>
            <a:endParaRPr strike="noStrike"/>
          </a:p>
          <a:p>
            <a:pPr marL="0" lvl="0" indent="0" algn="l" rtl="0">
              <a:spcBef>
                <a:spcPts val="0"/>
              </a:spcBef>
              <a:spcAft>
                <a:spcPts val="0"/>
              </a:spcAft>
              <a:buNone/>
            </a:pPr>
            <a:r>
              <a:rPr lang="en-US" b="1" strike="noStrike"/>
              <a:t>Performance Image:</a:t>
            </a:r>
            <a:r>
              <a:rPr lang="en-US" strike="noStrike"/>
              <a:t> Colorful reef fish - Pennantfish, Pyramid and Milletseed butterflyfish - school in great numbers at Rapture Reef, French Frigate Shoals, Papahānaumokuākea National Marine Monument. Photo: James Watt</a:t>
            </a:r>
            <a:endParaRPr strike="noStrike"/>
          </a:p>
        </p:txBody>
      </p:sp>
      <p:sp>
        <p:nvSpPr>
          <p:cNvPr id="116" name="Google Shape;116;p9:notes"/>
          <p:cNvSpPr txBox="1">
            <a:spLocks noGrp="1"/>
          </p:cNvSpPr>
          <p:nvPr>
            <p:ph type="sldNum" idx="12"/>
          </p:nvPr>
        </p:nvSpPr>
        <p:spPr>
          <a:xfrm>
            <a:off x="3970939" y="8829967"/>
            <a:ext cx="3037840" cy="464820"/>
          </a:xfrm>
          <a:prstGeom prst="rect">
            <a:avLst/>
          </a:prstGeom>
          <a:noFill/>
          <a:ln>
            <a:noFill/>
          </a:ln>
        </p:spPr>
        <p:txBody>
          <a:bodyPr spcFirstLastPara="1" wrap="square" lIns="93125" tIns="46550" rIns="93125" bIns="465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1"/>
          <p:cNvSpPr txBox="1">
            <a:spLocks noGrp="1"/>
          </p:cNvSpPr>
          <p:nvPr>
            <p:ph type="ctrTitle"/>
          </p:nvPr>
        </p:nvSpPr>
        <p:spPr>
          <a:xfrm>
            <a:off x="0" y="2362200"/>
            <a:ext cx="9144000" cy="1833025"/>
          </a:xfrm>
          <a:prstGeom prst="rect">
            <a:avLst/>
          </a:prstGeom>
          <a:solidFill>
            <a:srgbClr val="0D0D0D">
              <a:alpha val="49803"/>
            </a:srgbClr>
          </a:solidFill>
          <a:ln>
            <a:noFill/>
          </a:ln>
        </p:spPr>
        <p:txBody>
          <a:bodyPr spcFirstLastPara="1" wrap="square" lIns="91425" tIns="45700" rIns="91425" bIns="45700" anchor="ctr" anchorCtr="0">
            <a:noAutofit/>
          </a:bodyPr>
          <a:lstStyle>
            <a:lvl1pPr lvl="0" algn="ctr">
              <a:lnSpc>
                <a:spcPct val="100833"/>
              </a:lnSpc>
              <a:spcBef>
                <a:spcPts val="0"/>
              </a:spcBef>
              <a:spcAft>
                <a:spcPts val="0"/>
              </a:spcAft>
              <a:buClr>
                <a:schemeClr val="lt1"/>
              </a:buClr>
              <a:buSzPts val="6000"/>
              <a:buFont typeface="Twentieth Century"/>
              <a:buNone/>
              <a:defRPr sz="6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subTitle" idx="1"/>
          </p:nvPr>
        </p:nvSpPr>
        <p:spPr>
          <a:xfrm>
            <a:off x="228600" y="4495800"/>
            <a:ext cx="4038600" cy="2133600"/>
          </a:xfrm>
          <a:prstGeom prst="rect">
            <a:avLst/>
          </a:prstGeom>
          <a:noFill/>
          <a:ln>
            <a:noFill/>
          </a:ln>
        </p:spPr>
        <p:txBody>
          <a:bodyPr spcFirstLastPara="1" wrap="square" lIns="91425" tIns="45700" rIns="91425" bIns="45700" anchor="t" anchorCtr="0">
            <a:normAutofit/>
          </a:bodyPr>
          <a:lstStyle>
            <a:lvl1pPr lvl="0" algn="l">
              <a:spcBef>
                <a:spcPts val="440"/>
              </a:spcBef>
              <a:spcAft>
                <a:spcPts val="0"/>
              </a:spcAft>
              <a:buSzPts val="2200"/>
              <a:buNone/>
              <a:defRPr sz="2200">
                <a:solidFill>
                  <a:srgbClr val="B5CFEE"/>
                </a:solidFill>
              </a:defRPr>
            </a:lvl1pPr>
            <a:lvl2pPr lvl="1" algn="ctr">
              <a:spcBef>
                <a:spcPts val="400"/>
              </a:spcBef>
              <a:spcAft>
                <a:spcPts val="0"/>
              </a:spcAft>
              <a:buSzPts val="2000"/>
              <a:buNone/>
              <a:defRPr>
                <a:solidFill>
                  <a:schemeClr val="lt1"/>
                </a:solidFill>
              </a:defRPr>
            </a:lvl2pPr>
            <a:lvl3pPr lvl="2" algn="ctr">
              <a:spcBef>
                <a:spcPts val="360"/>
              </a:spcBef>
              <a:spcAft>
                <a:spcPts val="0"/>
              </a:spcAft>
              <a:buSzPts val="1800"/>
              <a:buNone/>
              <a:defRPr>
                <a:solidFill>
                  <a:schemeClr val="lt1"/>
                </a:solidFill>
              </a:defRPr>
            </a:lvl3pPr>
            <a:lvl4pPr lvl="3" algn="ctr">
              <a:spcBef>
                <a:spcPts val="320"/>
              </a:spcBef>
              <a:spcAft>
                <a:spcPts val="0"/>
              </a:spcAft>
              <a:buSzPts val="1600"/>
              <a:buNone/>
              <a:defRPr>
                <a:solidFill>
                  <a:schemeClr val="lt1"/>
                </a:solidFill>
              </a:defRPr>
            </a:lvl4pPr>
            <a:lvl5pPr lvl="4" algn="ctr">
              <a:spcBef>
                <a:spcPts val="320"/>
              </a:spcBef>
              <a:spcAft>
                <a:spcPts val="0"/>
              </a:spcAft>
              <a:buSzPts val="1600"/>
              <a:buNone/>
              <a:defRPr>
                <a:solidFill>
                  <a:schemeClr val="lt1"/>
                </a:solidFill>
              </a:defRPr>
            </a:lvl5pPr>
            <a:lvl6pPr lvl="5" algn="ctr">
              <a:spcBef>
                <a:spcPts val="280"/>
              </a:spcBef>
              <a:spcAft>
                <a:spcPts val="0"/>
              </a:spcAft>
              <a:buSzPts val="1400"/>
              <a:buNone/>
              <a:defRPr>
                <a:solidFill>
                  <a:schemeClr val="lt1"/>
                </a:solidFill>
              </a:defRPr>
            </a:lvl6pPr>
            <a:lvl7pPr lvl="6" algn="ctr">
              <a:spcBef>
                <a:spcPts val="280"/>
              </a:spcBef>
              <a:spcAft>
                <a:spcPts val="0"/>
              </a:spcAft>
              <a:buSzPts val="1400"/>
              <a:buNone/>
              <a:defRPr>
                <a:solidFill>
                  <a:schemeClr val="lt1"/>
                </a:solidFill>
              </a:defRPr>
            </a:lvl7pPr>
            <a:lvl8pPr lvl="7" algn="ctr">
              <a:spcBef>
                <a:spcPts val="280"/>
              </a:spcBef>
              <a:spcAft>
                <a:spcPts val="0"/>
              </a:spcAft>
              <a:buSzPts val="1400"/>
              <a:buNone/>
              <a:defRPr>
                <a:solidFill>
                  <a:schemeClr val="lt1"/>
                </a:solidFill>
              </a:defRPr>
            </a:lvl8pPr>
            <a:lvl9pPr lvl="8" algn="ctr">
              <a:spcBef>
                <a:spcPts val="280"/>
              </a:spcBef>
              <a:spcAft>
                <a:spcPts val="0"/>
              </a:spcAft>
              <a:buSzPts val="1400"/>
              <a:buNone/>
              <a:defRPr>
                <a:solidFill>
                  <a:schemeClr val="lt1"/>
                </a:solidFill>
              </a:defRPr>
            </a:lvl9pPr>
          </a:lstStyle>
          <a:p>
            <a:endParaRPr/>
          </a:p>
        </p:txBody>
      </p:sp>
      <p:pic>
        <p:nvPicPr>
          <p:cNvPr id="19" name="Google Shape;19;p11" descr="W:\Movies, Images and Sounds\Logos\Commerce\Dept of Commerce Seal.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845300" y="5598318"/>
            <a:ext cx="914400" cy="914400"/>
          </a:xfrm>
          <a:prstGeom prst="rect">
            <a:avLst/>
          </a:prstGeom>
          <a:noFill/>
          <a:ln>
            <a:noFill/>
          </a:ln>
          <a:effectLst>
            <a:outerShdw blurRad="63500" sx="102000" sy="102000" algn="ctr" rotWithShape="0">
              <a:srgbClr val="000000">
                <a:alpha val="40000"/>
              </a:srgbClr>
            </a:outerShdw>
          </a:effectLst>
        </p:spPr>
      </p:pic>
      <p:pic>
        <p:nvPicPr>
          <p:cNvPr id="20" name="Google Shape;20;p11" descr="W:\Movies, Images and Sounds\Logos\NOAA\NOAA.png"/>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772400" y="5615781"/>
            <a:ext cx="884238" cy="884237"/>
          </a:xfrm>
          <a:prstGeom prst="rect">
            <a:avLst/>
          </a:prstGeom>
          <a:noFill/>
          <a:ln>
            <a:noFill/>
          </a:ln>
          <a:effectLst>
            <a:outerShdw blurRad="63500" sx="102000" sy="102000" algn="ctr" rotWithShape="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12"/>
          <p:cNvSpPr txBox="1">
            <a:spLocks noGrp="1"/>
          </p:cNvSpPr>
          <p:nvPr>
            <p:ph type="body" idx="1"/>
          </p:nvPr>
        </p:nvSpPr>
        <p:spPr>
          <a:xfrm>
            <a:off x="1828800" y="1600200"/>
            <a:ext cx="6934200" cy="4943547"/>
          </a:xfrm>
          <a:prstGeom prst="rect">
            <a:avLst/>
          </a:prstGeom>
          <a:noFill/>
          <a:ln>
            <a:noFill/>
          </a:ln>
        </p:spPr>
        <p:txBody>
          <a:bodyPr spcFirstLastPara="1" wrap="square" lIns="91425" tIns="45700" rIns="91425" bIns="45700" anchor="t" anchorCtr="0">
            <a:normAutofit/>
          </a:bodyPr>
          <a:lstStyle>
            <a:lvl1pPr marL="457200" lvl="0" indent="-228600" algn="l">
              <a:spcBef>
                <a:spcPts val="1200"/>
              </a:spcBef>
              <a:spcAft>
                <a:spcPts val="0"/>
              </a:spcAft>
              <a:buSzPts val="2400"/>
              <a:buNone/>
              <a:defRPr/>
            </a:lvl1pPr>
            <a:lvl2pPr marL="914400" lvl="1" indent="-355600" algn="l">
              <a:spcBef>
                <a:spcPts val="0"/>
              </a:spcBef>
              <a:spcAft>
                <a:spcPts val="0"/>
              </a:spcAft>
              <a:buSzPts val="2000"/>
              <a:buChar char="•"/>
              <a:defRPr/>
            </a:lvl2pPr>
            <a:lvl3pPr marL="1371600" lvl="2" indent="-342900" algn="l">
              <a:spcBef>
                <a:spcPts val="0"/>
              </a:spcBef>
              <a:spcAft>
                <a:spcPts val="0"/>
              </a:spcAft>
              <a:buSzPts val="1800"/>
              <a:buChar char="▪"/>
              <a:defRPr/>
            </a:lvl3pPr>
            <a:lvl4pPr marL="1828800" lvl="3" indent="-330200" algn="l">
              <a:spcBef>
                <a:spcPts val="0"/>
              </a:spcBef>
              <a:spcAft>
                <a:spcPts val="0"/>
              </a:spcAft>
              <a:buSzPts val="1600"/>
              <a:buChar char="▪"/>
              <a:defRPr/>
            </a:lvl4pPr>
            <a:lvl5pPr marL="2286000" lvl="4" indent="-330200" algn="l">
              <a:spcBef>
                <a:spcPts val="0"/>
              </a:spcBef>
              <a:spcAft>
                <a:spcPts val="0"/>
              </a:spcAft>
              <a:buSzPts val="16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3" name="Google Shape;23;p12" descr="W:\Movies, Images and Sounds\Logos\Commerce\Dept of Commerce Seal.png"/>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3556" y="6544811"/>
            <a:ext cx="272514" cy="272514"/>
          </a:xfrm>
          <a:prstGeom prst="rect">
            <a:avLst/>
          </a:prstGeom>
          <a:noFill/>
          <a:ln>
            <a:noFill/>
          </a:ln>
          <a:effectLst>
            <a:outerShdw blurRad="63500" sx="102000" sy="102000" algn="ctr" rotWithShape="0">
              <a:srgbClr val="000000">
                <a:alpha val="40000"/>
              </a:srgbClr>
            </a:outerShdw>
          </a:effectLst>
        </p:spPr>
      </p:pic>
      <p:pic>
        <p:nvPicPr>
          <p:cNvPr id="24" name="Google Shape;24;p12" descr="W:\Movies, Images and Sounds\Logos\NOAA\NOAA.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29297" y="6543747"/>
            <a:ext cx="263525" cy="263525"/>
          </a:xfrm>
          <a:prstGeom prst="rect">
            <a:avLst/>
          </a:prstGeom>
          <a:noFill/>
          <a:ln>
            <a:noFill/>
          </a:ln>
          <a:effectLst>
            <a:outerShdw blurRad="63500" sx="102000" sy="102000" algn="ctr" rotWithShape="0">
              <a:srgbClr val="000000">
                <a:alpha val="40000"/>
              </a:srgbClr>
            </a:outerShdw>
          </a:effectLst>
        </p:spPr>
      </p:pic>
      <p:sp>
        <p:nvSpPr>
          <p:cNvPr id="25" name="Google Shape;25;p12"/>
          <p:cNvSpPr txBox="1">
            <a:spLocks noGrp="1"/>
          </p:cNvSpPr>
          <p:nvPr>
            <p:ph type="title"/>
          </p:nvPr>
        </p:nvSpPr>
        <p:spPr>
          <a:xfrm>
            <a:off x="1828800" y="-15766"/>
            <a:ext cx="7315200" cy="14635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ftr" idx="11"/>
          </p:nvPr>
        </p:nvSpPr>
        <p:spPr>
          <a:xfrm>
            <a:off x="457200" y="6477001"/>
            <a:ext cx="7772400" cy="381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sldNum" idx="12"/>
          </p:nvPr>
        </p:nvSpPr>
        <p:spPr>
          <a:xfrm>
            <a:off x="7315200" y="6477000"/>
            <a:ext cx="1828800" cy="3810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pic>
        <p:nvPicPr>
          <p:cNvPr id="29" name="Google Shape;29;p13" descr="W:\Movies, Images and Sounds\Logos\Commerce\Dept of Commerce Seal.png"/>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3556" y="6544811"/>
            <a:ext cx="272514" cy="272514"/>
          </a:xfrm>
          <a:prstGeom prst="rect">
            <a:avLst/>
          </a:prstGeom>
          <a:noFill/>
          <a:ln>
            <a:noFill/>
          </a:ln>
          <a:effectLst>
            <a:outerShdw blurRad="63500" sx="102000" sy="102000" algn="ctr" rotWithShape="0">
              <a:srgbClr val="000000">
                <a:alpha val="40000"/>
              </a:srgbClr>
            </a:outerShdw>
          </a:effectLst>
        </p:spPr>
      </p:pic>
      <p:pic>
        <p:nvPicPr>
          <p:cNvPr id="30" name="Google Shape;30;p13" descr="W:\Movies, Images and Sounds\Logos\NOAA\NOAA.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29297" y="6543747"/>
            <a:ext cx="263525" cy="263525"/>
          </a:xfrm>
          <a:prstGeom prst="rect">
            <a:avLst/>
          </a:prstGeom>
          <a:noFill/>
          <a:ln>
            <a:noFill/>
          </a:ln>
          <a:effectLst>
            <a:outerShdw blurRad="63500" sx="102000" sy="102000" algn="ctr" rotWithShape="0">
              <a:srgbClr val="000000">
                <a:alpha val="40000"/>
              </a:srgbClr>
            </a:outerShdw>
          </a:effectLst>
        </p:spPr>
      </p:pic>
      <p:sp>
        <p:nvSpPr>
          <p:cNvPr id="31" name="Google Shape;31;p13"/>
          <p:cNvSpPr txBox="1">
            <a:spLocks noGrp="1"/>
          </p:cNvSpPr>
          <p:nvPr>
            <p:ph type="title"/>
          </p:nvPr>
        </p:nvSpPr>
        <p:spPr>
          <a:xfrm>
            <a:off x="1828800" y="-15766"/>
            <a:ext cx="7315200" cy="14635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ftr" idx="11"/>
          </p:nvPr>
        </p:nvSpPr>
        <p:spPr>
          <a:xfrm>
            <a:off x="457200" y="6477001"/>
            <a:ext cx="7772400" cy="381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sldNum" idx="12"/>
          </p:nvPr>
        </p:nvSpPr>
        <p:spPr>
          <a:xfrm>
            <a:off x="7315200" y="6477000"/>
            <a:ext cx="1828800" cy="3810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1224"/>
            </a:gs>
            <a:gs pos="89000">
              <a:srgbClr val="17365D"/>
            </a:gs>
            <a:gs pos="100000">
              <a:srgbClr val="17365D"/>
            </a:gs>
          </a:gsLst>
          <a:lin ang="16200000" scaled="0"/>
        </a:gradFill>
        <a:effectLst/>
      </p:bgPr>
    </p:bg>
    <p:spTree>
      <p:nvGrpSpPr>
        <p:cNvPr id="1" name="Shape 9"/>
        <p:cNvGrpSpPr/>
        <p:nvPr/>
      </p:nvGrpSpPr>
      <p:grpSpPr>
        <a:xfrm>
          <a:off x="0" y="0"/>
          <a:ext cx="0" cy="0"/>
          <a:chOff x="0" y="0"/>
          <a:chExt cx="0" cy="0"/>
        </a:xfrm>
      </p:grpSpPr>
      <p:sp>
        <p:nvSpPr>
          <p:cNvPr id="10" name="Google Shape;10;p10"/>
          <p:cNvSpPr/>
          <p:nvPr/>
        </p:nvSpPr>
        <p:spPr>
          <a:xfrm>
            <a:off x="0" y="0"/>
            <a:ext cx="9144000" cy="14478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pic>
        <p:nvPicPr>
          <p:cNvPr id="11" name="Google Shape;11;p10" descr="P:\Communications Share\Presentations\Presentations2013\GMD Lab Review\assets\transitionTeam_2012_FullPage.png"/>
          <p:cNvPicPr preferRelativeResize="0"/>
          <p:nvPr/>
        </p:nvPicPr>
        <p:blipFill rotWithShape="1">
          <a:blip r:embed="rId6">
            <a:alphaModFix/>
          </a:blip>
          <a:srcRect/>
          <a:stretch/>
        </p:blipFill>
        <p:spPr>
          <a:xfrm>
            <a:off x="0" y="0"/>
            <a:ext cx="9144000" cy="6858001"/>
          </a:xfrm>
          <a:prstGeom prst="rect">
            <a:avLst/>
          </a:prstGeom>
          <a:noFill/>
          <a:ln>
            <a:noFill/>
          </a:ln>
        </p:spPr>
      </p:pic>
      <p:sp>
        <p:nvSpPr>
          <p:cNvPr id="12" name="Google Shape;12;p10"/>
          <p:cNvSpPr txBox="1">
            <a:spLocks noGrp="1"/>
          </p:cNvSpPr>
          <p:nvPr>
            <p:ph type="title"/>
          </p:nvPr>
        </p:nvSpPr>
        <p:spPr>
          <a:xfrm>
            <a:off x="1828800" y="-15766"/>
            <a:ext cx="7315200" cy="1463566"/>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2"/>
              </a:buClr>
              <a:buSzPts val="4000"/>
              <a:buFont typeface="Twentieth Century"/>
              <a:buNone/>
              <a:defRPr sz="4000" b="1" i="0" u="none" strike="noStrike" cap="none">
                <a:solidFill>
                  <a:schemeClr val="lt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0"/>
          <p:cNvSpPr txBox="1">
            <a:spLocks noGrp="1"/>
          </p:cNvSpPr>
          <p:nvPr>
            <p:ph type="body" idx="1"/>
          </p:nvPr>
        </p:nvSpPr>
        <p:spPr>
          <a:xfrm>
            <a:off x="457200" y="1752600"/>
            <a:ext cx="8382000" cy="46482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chemeClr val="lt2"/>
              </a:buClr>
              <a:buSzPts val="2400"/>
              <a:buFont typeface="Noto Sans Symbols"/>
              <a:buNone/>
              <a:defRPr sz="2400" b="0" i="0" u="none" strike="noStrike" cap="none">
                <a:solidFill>
                  <a:schemeClr val="lt1"/>
                </a:solidFill>
                <a:latin typeface="Twentieth Century"/>
                <a:ea typeface="Twentieth Century"/>
                <a:cs typeface="Twentieth Century"/>
                <a:sym typeface="Twentieth Century"/>
              </a:defRPr>
            </a:lvl1pPr>
            <a:lvl2pPr marL="914400" marR="0" lvl="1" indent="-355600" algn="l" rtl="0">
              <a:spcBef>
                <a:spcPts val="400"/>
              </a:spcBef>
              <a:spcAft>
                <a:spcPts val="0"/>
              </a:spcAft>
              <a:buClr>
                <a:schemeClr val="lt2"/>
              </a:buClr>
              <a:buSzPts val="20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L="1371600" marR="0" lvl="2" indent="-342900" algn="l" rtl="0">
              <a:spcBef>
                <a:spcPts val="360"/>
              </a:spcBef>
              <a:spcAft>
                <a:spcPts val="0"/>
              </a:spcAft>
              <a:buClr>
                <a:schemeClr val="lt2"/>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3pPr>
            <a:lvl4pPr marL="1828800" marR="0" lvl="3" indent="-330200" algn="l" rtl="0">
              <a:spcBef>
                <a:spcPts val="320"/>
              </a:spcBef>
              <a:spcAft>
                <a:spcPts val="0"/>
              </a:spcAft>
              <a:buClr>
                <a:schemeClr val="lt2"/>
              </a:buClr>
              <a:buSzPts val="1600"/>
              <a:buFont typeface="Noto Sans Symbols"/>
              <a:buChar char="▪"/>
              <a:defRPr sz="1600" b="0" i="0" u="none" strike="noStrike" cap="none">
                <a:solidFill>
                  <a:schemeClr val="lt1"/>
                </a:solidFill>
                <a:latin typeface="Twentieth Century"/>
                <a:ea typeface="Twentieth Century"/>
                <a:cs typeface="Twentieth Century"/>
                <a:sym typeface="Twentieth Century"/>
              </a:defRPr>
            </a:lvl4pPr>
            <a:lvl5pPr marL="2286000" marR="0" lvl="4" indent="-330200" algn="l" rtl="0">
              <a:spcBef>
                <a:spcPts val="320"/>
              </a:spcBef>
              <a:spcAft>
                <a:spcPts val="0"/>
              </a:spcAft>
              <a:buClr>
                <a:schemeClr val="lt2"/>
              </a:buClr>
              <a:buSzPts val="1600"/>
              <a:buFont typeface="Noto Sans Symbols"/>
              <a:buChar char="▪"/>
              <a:defRPr sz="1600" b="0" i="0" u="none" strike="noStrike" cap="none">
                <a:solidFill>
                  <a:schemeClr val="lt1"/>
                </a:solidFill>
                <a:latin typeface="Twentieth Century"/>
                <a:ea typeface="Twentieth Century"/>
                <a:cs typeface="Twentieth Century"/>
                <a:sym typeface="Twentieth Century"/>
              </a:defRPr>
            </a:lvl5pPr>
            <a:lvl6pPr marL="2743200" marR="0" lvl="5" indent="-317500" algn="l" rtl="0">
              <a:spcBef>
                <a:spcPts val="280"/>
              </a:spcBef>
              <a:spcAft>
                <a:spcPts val="0"/>
              </a:spcAft>
              <a:buClr>
                <a:schemeClr val="lt2"/>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17500" algn="l" rtl="0">
              <a:spcBef>
                <a:spcPts val="280"/>
              </a:spcBef>
              <a:spcAft>
                <a:spcPts val="0"/>
              </a:spcAft>
              <a:buClr>
                <a:schemeClr val="lt2"/>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17500" algn="l" rtl="0">
              <a:spcBef>
                <a:spcPts val="280"/>
              </a:spcBef>
              <a:spcAft>
                <a:spcPts val="0"/>
              </a:spcAft>
              <a:buClr>
                <a:schemeClr val="lt2"/>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17500" algn="l" rtl="0">
              <a:spcBef>
                <a:spcPts val="280"/>
              </a:spcBef>
              <a:spcAft>
                <a:spcPts val="0"/>
              </a:spcAft>
              <a:buClr>
                <a:schemeClr val="lt2"/>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4" name="Google Shape;14;p10"/>
          <p:cNvSpPr txBox="1">
            <a:spLocks noGrp="1"/>
          </p:cNvSpPr>
          <p:nvPr>
            <p:ph type="ftr" idx="11"/>
          </p:nvPr>
        </p:nvSpPr>
        <p:spPr>
          <a:xfrm>
            <a:off x="457200" y="6477001"/>
            <a:ext cx="7772400" cy="3810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5" name="Google Shape;15;p10"/>
          <p:cNvSpPr txBox="1">
            <a:spLocks noGrp="1"/>
          </p:cNvSpPr>
          <p:nvPr>
            <p:ph type="sldNum" idx="12"/>
          </p:nvPr>
        </p:nvSpPr>
        <p:spPr>
          <a:xfrm>
            <a:off x="7315200" y="6477000"/>
            <a:ext cx="1828800" cy="38100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1pPr>
            <a:lvl2pPr marL="0" marR="0" lvl="1"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2pPr>
            <a:lvl3pPr marL="0" marR="0" lvl="2"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3pPr>
            <a:lvl4pPr marL="0" marR="0" lvl="3"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4pPr>
            <a:lvl5pPr marL="0" marR="0" lvl="4"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5pPr>
            <a:lvl6pPr marL="0" marR="0" lvl="5"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6pPr>
            <a:lvl7pPr marL="0" marR="0" lvl="6"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7pPr>
            <a:lvl8pPr marL="0" marR="0" lvl="7"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8pPr>
            <a:lvl9pPr marL="0" marR="0" lvl="8" indent="0" algn="r" rtl="0">
              <a:spcBef>
                <a:spcPts val="0"/>
              </a:spcBef>
              <a:buNone/>
              <a:defRPr sz="12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0" y="2362200"/>
            <a:ext cx="9144000" cy="1833025"/>
          </a:xfrm>
          <a:prstGeom prst="rect">
            <a:avLst/>
          </a:prstGeom>
          <a:solidFill>
            <a:srgbClr val="0D0D0D">
              <a:alpha val="49803"/>
            </a:srgbClr>
          </a:solidFill>
          <a:ln>
            <a:noFill/>
          </a:ln>
        </p:spPr>
        <p:txBody>
          <a:bodyPr spcFirstLastPara="1" wrap="square" lIns="91425" tIns="45700" rIns="91425" bIns="45700" anchor="ctr" anchorCtr="0">
            <a:noAutofit/>
          </a:bodyPr>
          <a:lstStyle/>
          <a:p>
            <a:pPr marL="0" lvl="0" indent="0" algn="ctr" rtl="0">
              <a:lnSpc>
                <a:spcPct val="100833"/>
              </a:lnSpc>
              <a:spcBef>
                <a:spcPts val="0"/>
              </a:spcBef>
              <a:spcAft>
                <a:spcPts val="0"/>
              </a:spcAft>
              <a:buClr>
                <a:schemeClr val="lt1"/>
              </a:buClr>
              <a:buSzPts val="6000"/>
              <a:buFont typeface="Twentieth Century"/>
              <a:buNone/>
            </a:pPr>
            <a:r>
              <a:rPr lang="en-US" sz="4800"/>
              <a:t>AOML Lab Review: The Foundation  </a:t>
            </a:r>
            <a:br>
              <a:rPr lang="en-US" sz="4800"/>
            </a:br>
            <a:r>
              <a:rPr lang="en-US" sz="4800"/>
              <a:t>To Research Success</a:t>
            </a:r>
            <a:endParaRPr sz="4800"/>
          </a:p>
        </p:txBody>
      </p:sp>
      <p:sp>
        <p:nvSpPr>
          <p:cNvPr id="41" name="Google Shape;41;p1"/>
          <p:cNvSpPr txBox="1">
            <a:spLocks noGrp="1"/>
          </p:cNvSpPr>
          <p:nvPr>
            <p:ph type="subTitle" idx="1"/>
          </p:nvPr>
        </p:nvSpPr>
        <p:spPr>
          <a:xfrm>
            <a:off x="228600" y="4724400"/>
            <a:ext cx="4267200" cy="1775618"/>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2200"/>
              <a:buNone/>
            </a:pPr>
            <a:r>
              <a:rPr lang="en-US" sz="1800" b="1"/>
              <a:t>Gary Matlock, Ph.D.</a:t>
            </a:r>
            <a:endParaRPr sz="1800"/>
          </a:p>
          <a:p>
            <a:pPr marL="0" lvl="0" indent="0" algn="l" rtl="0">
              <a:spcBef>
                <a:spcPts val="440"/>
              </a:spcBef>
              <a:spcAft>
                <a:spcPts val="0"/>
              </a:spcAft>
              <a:buSzPts val="2200"/>
              <a:buNone/>
            </a:pPr>
            <a:r>
              <a:rPr lang="en-US" sz="1800">
                <a:latin typeface="Twentieth Century"/>
                <a:ea typeface="Twentieth Century"/>
                <a:cs typeface="Twentieth Century"/>
                <a:sym typeface="Twentieth Century"/>
              </a:rPr>
              <a:t>Deputy Assistant Administrator for Science</a:t>
            </a:r>
            <a:endParaRPr sz="1800"/>
          </a:p>
          <a:p>
            <a:pPr marL="0" lvl="0" indent="0" algn="l" rtl="0">
              <a:spcBef>
                <a:spcPts val="440"/>
              </a:spcBef>
              <a:spcAft>
                <a:spcPts val="0"/>
              </a:spcAft>
              <a:buSzPts val="2200"/>
              <a:buNone/>
            </a:pPr>
            <a:r>
              <a:rPr lang="en-US" sz="1800">
                <a:latin typeface="Twentieth Century"/>
                <a:ea typeface="Twentieth Century"/>
                <a:cs typeface="Twentieth Century"/>
                <a:sym typeface="Twentieth Century"/>
              </a:rPr>
              <a:t>Office of Oceanic &amp; Atmospheric Research</a:t>
            </a:r>
            <a:endParaRPr sz="1800"/>
          </a:p>
          <a:p>
            <a:pPr marL="0" lvl="0" indent="0" algn="l" rtl="0">
              <a:spcBef>
                <a:spcPts val="440"/>
              </a:spcBef>
              <a:spcAft>
                <a:spcPts val="0"/>
              </a:spcAft>
              <a:buSzPts val="2200"/>
              <a:buNone/>
            </a:pPr>
            <a:r>
              <a:rPr lang="en-US" sz="1800">
                <a:latin typeface="Twentieth Century"/>
                <a:ea typeface="Twentieth Century"/>
                <a:cs typeface="Twentieth Century"/>
                <a:sym typeface="Twentieth Century"/>
              </a:rPr>
              <a:t>November 19, 2019</a:t>
            </a:r>
            <a:endParaRPr sz="1800">
              <a:latin typeface="Twentieth Century"/>
              <a:ea typeface="Twentieth Century"/>
              <a:cs typeface="Twentieth Century"/>
              <a:sym typeface="Twentieth Century"/>
            </a:endParaRPr>
          </a:p>
        </p:txBody>
      </p:sp>
      <p:sp>
        <p:nvSpPr>
          <p:cNvPr id="42" name="Google Shape;42;p1"/>
          <p:cNvSpPr txBox="1"/>
          <p:nvPr/>
        </p:nvSpPr>
        <p:spPr>
          <a:xfrm>
            <a:off x="457200" y="57150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2"/>
          <p:cNvSpPr txBox="1">
            <a:spLocks noGrp="1"/>
          </p:cNvSpPr>
          <p:nvPr>
            <p:ph type="title"/>
          </p:nvPr>
        </p:nvSpPr>
        <p:spPr>
          <a:xfrm>
            <a:off x="1905000" y="256398"/>
            <a:ext cx="7886700" cy="99417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Twentieth Century"/>
              <a:buNone/>
            </a:pPr>
            <a:r>
              <a:rPr lang="en-US"/>
              <a:t>AOML history</a:t>
            </a:r>
            <a:endParaRPr/>
          </a:p>
        </p:txBody>
      </p:sp>
      <p:sp>
        <p:nvSpPr>
          <p:cNvPr id="49" name="Google Shape;49;p2"/>
          <p:cNvSpPr txBox="1">
            <a:spLocks noGrp="1"/>
          </p:cNvSpPr>
          <p:nvPr>
            <p:ph type="body" idx="1"/>
          </p:nvPr>
        </p:nvSpPr>
        <p:spPr>
          <a:xfrm>
            <a:off x="269479" y="1815247"/>
            <a:ext cx="5771198" cy="3745981"/>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800"/>
              <a:buNone/>
            </a:pPr>
            <a:r>
              <a:rPr lang="en-US" sz="3200" dirty="0"/>
              <a:t>NOAA’s precursor, the Environmental Science Services Administration (ESSA), made a decision to put a national laboratory and a ship base somewhere on the East Coast. </a:t>
            </a:r>
            <a:endParaRPr sz="3200" dirty="0"/>
          </a:p>
        </p:txBody>
      </p:sp>
      <p:pic>
        <p:nvPicPr>
          <p:cNvPr id="50" name="Google Shape;50;p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318366" y="857250"/>
            <a:ext cx="2665927" cy="2724411"/>
          </a:xfrm>
          <a:prstGeom prst="rect">
            <a:avLst/>
          </a:prstGeom>
          <a:noFill/>
          <a:ln>
            <a:noFill/>
          </a:ln>
        </p:spPr>
      </p:pic>
      <p:pic>
        <p:nvPicPr>
          <p:cNvPr id="51" name="Google Shape;51;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318366" y="3789193"/>
            <a:ext cx="2665927" cy="22115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a:spLocks noGrp="1"/>
          </p:cNvSpPr>
          <p:nvPr>
            <p:ph type="title"/>
          </p:nvPr>
        </p:nvSpPr>
        <p:spPr>
          <a:xfrm>
            <a:off x="1981200" y="132143"/>
            <a:ext cx="7315200" cy="9144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Twentieth Century"/>
              <a:buNone/>
            </a:pPr>
            <a:r>
              <a:rPr lang="en-US"/>
              <a:t>The Evolution of AOML </a:t>
            </a:r>
            <a:endParaRPr/>
          </a:p>
        </p:txBody>
      </p:sp>
      <p:sp>
        <p:nvSpPr>
          <p:cNvPr id="57" name="Google Shape;57;p3"/>
          <p:cNvSpPr txBox="1">
            <a:spLocks noGrp="1"/>
          </p:cNvSpPr>
          <p:nvPr>
            <p:ph type="body" idx="1"/>
          </p:nvPr>
        </p:nvSpPr>
        <p:spPr>
          <a:xfrm>
            <a:off x="346815" y="2125266"/>
            <a:ext cx="5966303" cy="40160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760"/>
              <a:buNone/>
            </a:pPr>
            <a:r>
              <a:rPr lang="en-US" sz="3300" dirty="0" smtClean="0"/>
              <a:t>AOML has evolved from 3 labs - Marine </a:t>
            </a:r>
            <a:r>
              <a:rPr lang="en-US" sz="3300" dirty="0"/>
              <a:t>Geology and Geophysics, Physical Oceanography, and Sea-Air </a:t>
            </a:r>
            <a:r>
              <a:rPr lang="en-US" sz="3300" dirty="0" smtClean="0"/>
              <a:t>Interaction – to include the</a:t>
            </a:r>
            <a:r>
              <a:rPr lang="en-US" sz="3300" dirty="0"/>
              <a:t> </a:t>
            </a:r>
            <a:r>
              <a:rPr lang="en-US" sz="3300" dirty="0" smtClean="0"/>
              <a:t>National </a:t>
            </a:r>
            <a:r>
              <a:rPr lang="en-US" sz="3300" dirty="0"/>
              <a:t>Hurricane Research Laboratory </a:t>
            </a:r>
            <a:r>
              <a:rPr lang="en-US" sz="3300" dirty="0" smtClean="0"/>
              <a:t>and an Ocean </a:t>
            </a:r>
            <a:r>
              <a:rPr lang="en-US" sz="3300" dirty="0"/>
              <a:t>Chemistry </a:t>
            </a:r>
            <a:r>
              <a:rPr lang="en-US" sz="3300" dirty="0" smtClean="0"/>
              <a:t>Lab</a:t>
            </a:r>
            <a:endParaRPr sz="1320" dirty="0"/>
          </a:p>
          <a:p>
            <a:pPr marL="0" lvl="0" indent="0" algn="l" rtl="0">
              <a:lnSpc>
                <a:spcPct val="100000"/>
              </a:lnSpc>
              <a:spcBef>
                <a:spcPts val="1200"/>
              </a:spcBef>
              <a:spcAft>
                <a:spcPts val="0"/>
              </a:spcAft>
              <a:buSzPts val="1320"/>
              <a:buNone/>
            </a:pPr>
            <a:endParaRPr sz="1320" dirty="0"/>
          </a:p>
        </p:txBody>
      </p:sp>
      <p:pic>
        <p:nvPicPr>
          <p:cNvPr id="58" name="Google Shape;58;p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383576" y="3939433"/>
            <a:ext cx="2511469" cy="1697267"/>
          </a:xfrm>
          <a:prstGeom prst="rect">
            <a:avLst/>
          </a:prstGeom>
          <a:noFill/>
          <a:ln>
            <a:noFill/>
          </a:ln>
        </p:spPr>
      </p:pic>
      <p:pic>
        <p:nvPicPr>
          <p:cNvPr id="59" name="Google Shape;59;p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383576" y="1243828"/>
            <a:ext cx="2511469" cy="24983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1828800" y="-15766"/>
            <a:ext cx="7315200" cy="146356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Twentieth Century"/>
              <a:buNone/>
            </a:pPr>
            <a:r>
              <a:rPr lang="en-US"/>
              <a:t>AOML Leadership</a:t>
            </a:r>
            <a:endParaRPr/>
          </a:p>
        </p:txBody>
      </p:sp>
      <p:sp>
        <p:nvSpPr>
          <p:cNvPr id="66" name="Google Shape;66;p4"/>
          <p:cNvSpPr txBox="1">
            <a:spLocks noGrp="1"/>
          </p:cNvSpPr>
          <p:nvPr>
            <p:ph type="body" idx="1"/>
          </p:nvPr>
        </p:nvSpPr>
        <p:spPr>
          <a:xfrm>
            <a:off x="442750" y="2059775"/>
            <a:ext cx="4766100" cy="4407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918"/>
              <a:buNone/>
            </a:pPr>
            <a:r>
              <a:rPr lang="en-US" sz="2000" dirty="0"/>
              <a:t>On July 8</a:t>
            </a:r>
            <a:r>
              <a:rPr lang="en-US" sz="2000" baseline="30000" dirty="0"/>
              <a:t>th</a:t>
            </a:r>
            <a:r>
              <a:rPr lang="en-US" sz="2000" dirty="0"/>
              <a:t>, 2018, John </a:t>
            </a:r>
            <a:r>
              <a:rPr lang="en-US" sz="2000" dirty="0" err="1"/>
              <a:t>Cortinas</a:t>
            </a:r>
            <a:r>
              <a:rPr lang="en-US" sz="2000" dirty="0"/>
              <a:t>, Ph.D. became the 5</a:t>
            </a:r>
            <a:r>
              <a:rPr lang="en-US" sz="2000" baseline="30000" dirty="0"/>
              <a:t>th</a:t>
            </a:r>
            <a:r>
              <a:rPr lang="en-US" sz="2000" dirty="0"/>
              <a:t> permanent director of AOML.</a:t>
            </a:r>
            <a:endParaRPr sz="2000" dirty="0"/>
          </a:p>
          <a:p>
            <a:pPr marL="0" lvl="0" indent="0" algn="l" rtl="0">
              <a:lnSpc>
                <a:spcPct val="100000"/>
              </a:lnSpc>
              <a:spcBef>
                <a:spcPts val="1200"/>
              </a:spcBef>
              <a:spcAft>
                <a:spcPts val="0"/>
              </a:spcAft>
              <a:buSzPts val="1918"/>
              <a:buNone/>
            </a:pPr>
            <a:endParaRPr sz="2000" dirty="0"/>
          </a:p>
          <a:p>
            <a:pPr marL="0" lvl="0" indent="0" algn="l" rtl="0">
              <a:lnSpc>
                <a:spcPct val="100000"/>
              </a:lnSpc>
              <a:spcBef>
                <a:spcPts val="1200"/>
              </a:spcBef>
              <a:spcAft>
                <a:spcPts val="0"/>
              </a:spcAft>
              <a:buSzPts val="1918"/>
              <a:buNone/>
            </a:pPr>
            <a:r>
              <a:rPr lang="en-US" sz="2000" dirty="0"/>
              <a:t>2005 – 2019: Robert Atlas, Ph.D.</a:t>
            </a:r>
            <a:endParaRPr sz="2000" dirty="0"/>
          </a:p>
          <a:p>
            <a:pPr marL="0" lvl="0" indent="0" algn="l" rtl="0">
              <a:lnSpc>
                <a:spcPct val="100000"/>
              </a:lnSpc>
              <a:spcBef>
                <a:spcPts val="1200"/>
              </a:spcBef>
              <a:spcAft>
                <a:spcPts val="0"/>
              </a:spcAft>
              <a:buSzPts val="1918"/>
              <a:buNone/>
            </a:pPr>
            <a:r>
              <a:rPr lang="en-US" sz="2000" dirty="0"/>
              <a:t>1997 – 2003: Kristina </a:t>
            </a:r>
            <a:r>
              <a:rPr lang="en-US" sz="2000" dirty="0" err="1"/>
              <a:t>Katsaros</a:t>
            </a:r>
            <a:r>
              <a:rPr lang="en-US" sz="2000" dirty="0"/>
              <a:t>, Ph.D.</a:t>
            </a:r>
            <a:endParaRPr sz="2000" dirty="0"/>
          </a:p>
          <a:p>
            <a:pPr marL="0" lvl="0" indent="0" algn="l" rtl="0">
              <a:lnSpc>
                <a:spcPct val="100000"/>
              </a:lnSpc>
              <a:spcBef>
                <a:spcPts val="1200"/>
              </a:spcBef>
              <a:spcAft>
                <a:spcPts val="0"/>
              </a:spcAft>
              <a:buSzPts val="1918"/>
              <a:buNone/>
            </a:pPr>
            <a:r>
              <a:rPr lang="en-US" sz="2000" dirty="0"/>
              <a:t>1980 – 1997: Hugo F. </a:t>
            </a:r>
            <a:r>
              <a:rPr lang="en-US" sz="2000" dirty="0" err="1"/>
              <a:t>Bezdek</a:t>
            </a:r>
            <a:r>
              <a:rPr lang="en-US" sz="2000" dirty="0"/>
              <a:t>, Ph.D.</a:t>
            </a:r>
            <a:endParaRPr sz="2000" dirty="0"/>
          </a:p>
          <a:p>
            <a:pPr marL="0" lvl="0" indent="0" algn="l" rtl="0">
              <a:lnSpc>
                <a:spcPct val="80000"/>
              </a:lnSpc>
              <a:spcBef>
                <a:spcPts val="1200"/>
              </a:spcBef>
              <a:spcAft>
                <a:spcPts val="0"/>
              </a:spcAft>
              <a:buSzPts val="1860"/>
              <a:buNone/>
            </a:pPr>
            <a:endParaRPr sz="2000" dirty="0"/>
          </a:p>
        </p:txBody>
      </p:sp>
      <p:pic>
        <p:nvPicPr>
          <p:cNvPr id="67" name="Google Shape;67;p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835769" y="1422329"/>
            <a:ext cx="4166269" cy="2775726"/>
          </a:xfrm>
          <a:prstGeom prst="rect">
            <a:avLst/>
          </a:prstGeom>
          <a:noFill/>
          <a:ln>
            <a:noFill/>
          </a:ln>
        </p:spPr>
      </p:pic>
      <p:sp>
        <p:nvSpPr>
          <p:cNvPr id="68" name="Google Shape;68;p4"/>
          <p:cNvSpPr txBox="1"/>
          <p:nvPr/>
        </p:nvSpPr>
        <p:spPr>
          <a:xfrm>
            <a:off x="442756" y="4835507"/>
            <a:ext cx="7126166" cy="6232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lt1"/>
                </a:solidFill>
                <a:latin typeface="Twentieth Century"/>
                <a:ea typeface="Twentieth Century"/>
                <a:cs typeface="Twentieth Century"/>
                <a:sym typeface="Twentieth Century"/>
              </a:rPr>
              <a:t>1967-1978: Harris B. Stewart, Ph.D. Founder &amp; First Director</a:t>
            </a:r>
            <a:endParaRPr sz="2000" dirty="0"/>
          </a:p>
          <a:p>
            <a:pPr marL="0" marR="0" lvl="0" indent="0" algn="l" rtl="0">
              <a:spcBef>
                <a:spcPts val="0"/>
              </a:spcBef>
              <a:spcAft>
                <a:spcPts val="0"/>
              </a:spcAft>
              <a:buNone/>
            </a:pPr>
            <a:endParaRPr sz="1350" dirty="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5"/>
          <p:cNvSpPr txBox="1">
            <a:spLocks noGrp="1"/>
          </p:cNvSpPr>
          <p:nvPr>
            <p:ph type="title"/>
          </p:nvPr>
        </p:nvSpPr>
        <p:spPr>
          <a:xfrm>
            <a:off x="1828800" y="-15766"/>
            <a:ext cx="7315200" cy="146356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Twentieth Century"/>
              <a:buNone/>
            </a:pPr>
            <a:r>
              <a:rPr lang="en-US"/>
              <a:t>OAR’S VISION &amp; MISSION</a:t>
            </a:r>
            <a:endParaRPr/>
          </a:p>
        </p:txBody>
      </p:sp>
      <p:sp>
        <p:nvSpPr>
          <p:cNvPr id="75" name="Google Shape;75;p5"/>
          <p:cNvSpPr/>
          <p:nvPr/>
        </p:nvSpPr>
        <p:spPr>
          <a:xfrm>
            <a:off x="4777740" y="1447800"/>
            <a:ext cx="3855720" cy="5089525"/>
          </a:xfrm>
          <a:prstGeom prst="rect">
            <a:avLst/>
          </a:prstGeom>
          <a:gradFill>
            <a:gsLst>
              <a:gs pos="0">
                <a:srgbClr val="76923C"/>
              </a:gs>
              <a:gs pos="35000">
                <a:srgbClr val="76923C"/>
              </a:gs>
              <a:gs pos="100000">
                <a:srgbClr val="E2FBFF">
                  <a:alpha val="0"/>
                </a:srgbClr>
              </a:gs>
            </a:gsLst>
            <a:lin ang="16200000" scaled="0"/>
          </a:gra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76" name="Google Shape;76;p5"/>
          <p:cNvSpPr/>
          <p:nvPr/>
        </p:nvSpPr>
        <p:spPr>
          <a:xfrm>
            <a:off x="421640" y="1447800"/>
            <a:ext cx="3855720" cy="5089525"/>
          </a:xfrm>
          <a:prstGeom prst="rect">
            <a:avLst/>
          </a:prstGeom>
          <a:gradFill>
            <a:gsLst>
              <a:gs pos="0">
                <a:srgbClr val="17365D"/>
              </a:gs>
              <a:gs pos="35000">
                <a:srgbClr val="538CD5"/>
              </a:gs>
              <a:gs pos="100000">
                <a:srgbClr val="E4EEFF">
                  <a:alpha val="0"/>
                </a:srgbClr>
              </a:gs>
            </a:gsLst>
            <a:lin ang="16200000" scaled="0"/>
          </a:gradFill>
          <a:ln>
            <a:noFill/>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77" name="Google Shape;77;p5"/>
          <p:cNvSpPr txBox="1"/>
          <p:nvPr/>
        </p:nvSpPr>
        <p:spPr>
          <a:xfrm>
            <a:off x="582798" y="4343400"/>
            <a:ext cx="3482604" cy="213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000"/>
              <a:buFont typeface="Noto Sans Symbols"/>
              <a:buNone/>
            </a:pPr>
            <a:r>
              <a:rPr lang="en-US" sz="3200" b="1" dirty="0">
                <a:solidFill>
                  <a:schemeClr val="lt1"/>
                </a:solidFill>
                <a:latin typeface="Twentieth Century"/>
                <a:ea typeface="Twentieth Century"/>
                <a:cs typeface="Twentieth Century"/>
                <a:sym typeface="Twentieth Century"/>
              </a:rPr>
              <a:t>Deliver NOAA’s Future</a:t>
            </a:r>
            <a:endParaRPr sz="3200" dirty="0"/>
          </a:p>
        </p:txBody>
      </p:sp>
      <p:sp>
        <p:nvSpPr>
          <p:cNvPr id="78" name="Google Shape;78;p5"/>
          <p:cNvSpPr txBox="1"/>
          <p:nvPr/>
        </p:nvSpPr>
        <p:spPr>
          <a:xfrm>
            <a:off x="4796077" y="3848555"/>
            <a:ext cx="3737428" cy="251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1800"/>
              <a:buFont typeface="Noto Sans Symbols"/>
              <a:buNone/>
            </a:pPr>
            <a:r>
              <a:rPr lang="en-US" sz="1800" b="1" dirty="0">
                <a:solidFill>
                  <a:schemeClr val="lt1"/>
                </a:solidFill>
                <a:latin typeface="Twentieth Century"/>
                <a:ea typeface="Twentieth Century"/>
                <a:cs typeface="Twentieth Century"/>
                <a:sym typeface="Twentieth Century"/>
              </a:rPr>
              <a:t>Conduct research to understand and predict the Earth system; develop technology to improve NOAA science, service, and stewardship; and transition the results so they are useful to society. </a:t>
            </a:r>
            <a:endParaRPr dirty="0"/>
          </a:p>
          <a:p>
            <a:pPr marL="0" marR="0" lvl="0" indent="0" algn="r" rtl="0">
              <a:spcBef>
                <a:spcPts val="360"/>
              </a:spcBef>
              <a:spcAft>
                <a:spcPts val="0"/>
              </a:spcAft>
              <a:buClr>
                <a:schemeClr val="lt2"/>
              </a:buClr>
              <a:buSzPts val="1800"/>
              <a:buFont typeface="Noto Sans Symbols"/>
              <a:buNone/>
            </a:pPr>
            <a:r>
              <a:rPr lang="en-US" sz="1800" b="1" dirty="0">
                <a:solidFill>
                  <a:schemeClr val="lt1"/>
                </a:solidFill>
                <a:latin typeface="Twentieth Century"/>
                <a:ea typeface="Twentieth Century"/>
                <a:cs typeface="Twentieth Century"/>
                <a:sym typeface="Twentieth Century"/>
              </a:rPr>
              <a:t>. </a:t>
            </a:r>
            <a:endParaRPr dirty="0"/>
          </a:p>
          <a:p>
            <a:pPr marL="0" marR="0" lvl="0" indent="0" algn="l" rtl="0">
              <a:spcBef>
                <a:spcPts val="360"/>
              </a:spcBef>
              <a:spcAft>
                <a:spcPts val="0"/>
              </a:spcAft>
              <a:buClr>
                <a:schemeClr val="lt2"/>
              </a:buClr>
              <a:buSzPts val="1800"/>
              <a:buFont typeface="Noto Sans Symbols"/>
              <a:buNone/>
            </a:pPr>
            <a:endParaRPr sz="1800" b="1" dirty="0">
              <a:solidFill>
                <a:schemeClr val="lt1"/>
              </a:solidFill>
              <a:latin typeface="Twentieth Century"/>
              <a:ea typeface="Twentieth Century"/>
              <a:cs typeface="Twentieth Century"/>
              <a:sym typeface="Twentieth Century"/>
            </a:endParaRPr>
          </a:p>
        </p:txBody>
      </p:sp>
      <p:sp>
        <p:nvSpPr>
          <p:cNvPr id="79" name="Google Shape;79;p5"/>
          <p:cNvSpPr txBox="1"/>
          <p:nvPr/>
        </p:nvSpPr>
        <p:spPr>
          <a:xfrm>
            <a:off x="1125716" y="5908052"/>
            <a:ext cx="245993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C5D8F1"/>
                </a:solidFill>
                <a:latin typeface="Twentieth Century"/>
                <a:ea typeface="Twentieth Century"/>
                <a:cs typeface="Twentieth Century"/>
                <a:sym typeface="Twentieth Century"/>
              </a:rPr>
              <a:t>VISION</a:t>
            </a:r>
            <a:endParaRPr dirty="0"/>
          </a:p>
        </p:txBody>
      </p:sp>
      <p:sp>
        <p:nvSpPr>
          <p:cNvPr id="80" name="Google Shape;80;p5"/>
          <p:cNvSpPr txBox="1"/>
          <p:nvPr/>
        </p:nvSpPr>
        <p:spPr>
          <a:xfrm>
            <a:off x="5570077" y="5908052"/>
            <a:ext cx="218942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EAF1DD"/>
                </a:solidFill>
                <a:latin typeface="Twentieth Century"/>
                <a:ea typeface="Twentieth Century"/>
                <a:cs typeface="Twentieth Century"/>
                <a:sym typeface="Twentieth Century"/>
              </a:rPr>
              <a:t>MISSION</a:t>
            </a:r>
            <a:endParaRPr dirty="0"/>
          </a:p>
        </p:txBody>
      </p:sp>
      <p:sp>
        <p:nvSpPr>
          <p:cNvPr id="81" name="Google Shape;81;p5"/>
          <p:cNvSpPr txBox="1">
            <a:spLocks noGrp="1"/>
          </p:cNvSpPr>
          <p:nvPr>
            <p:ph type="ftr" idx="11"/>
          </p:nvPr>
        </p:nvSpPr>
        <p:spPr>
          <a:xfrm>
            <a:off x="990600" y="6477001"/>
            <a:ext cx="7239000"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AOML Lab Review November 19, 2019</a:t>
            </a:r>
            <a:endParaRPr dirty="0"/>
          </a:p>
        </p:txBody>
      </p:sp>
      <p:sp>
        <p:nvSpPr>
          <p:cNvPr id="82" name="Google Shape;82;p5"/>
          <p:cNvSpPr txBox="1">
            <a:spLocks noGrp="1"/>
          </p:cNvSpPr>
          <p:nvPr>
            <p:ph type="sldNum" idx="12"/>
          </p:nvPr>
        </p:nvSpPr>
        <p:spPr>
          <a:xfrm>
            <a:off x="7315200" y="6477000"/>
            <a:ext cx="1828800" cy="3810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83" name="Google Shape;83;p5" descr="M:\Photo Contest\ALL submissions\Science in Action\nose.jp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085362" y="1676401"/>
            <a:ext cx="3240477" cy="2172154"/>
          </a:xfrm>
          <a:prstGeom prst="rect">
            <a:avLst/>
          </a:prstGeom>
          <a:noFill/>
          <a:ln>
            <a:noFill/>
          </a:ln>
        </p:spPr>
      </p:pic>
      <p:pic>
        <p:nvPicPr>
          <p:cNvPr id="84" name="Google Shape;84;p5" descr="M:\Photo Contest\ALL submissions\Science in Action\Molly1.png"/>
          <p:cNvPicPr preferRelativeResize="0"/>
          <p:nvPr/>
        </p:nvPicPr>
        <p:blipFill rotWithShape="1">
          <a:blip r:embed="rId4">
            <a:alphaModFix/>
          </a:blip>
          <a:srcRect/>
          <a:stretch/>
        </p:blipFill>
        <p:spPr>
          <a:xfrm>
            <a:off x="611081" y="1676400"/>
            <a:ext cx="3476839" cy="251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title"/>
          </p:nvPr>
        </p:nvSpPr>
        <p:spPr>
          <a:xfrm>
            <a:off x="1828800" y="-15766"/>
            <a:ext cx="7315200" cy="146356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Twentieth Century"/>
              <a:buNone/>
            </a:pPr>
            <a:r>
              <a:rPr lang="en-US"/>
              <a:t>OAR’s Corporate Values</a:t>
            </a:r>
            <a:endParaRPr/>
          </a:p>
        </p:txBody>
      </p:sp>
      <p:sp>
        <p:nvSpPr>
          <p:cNvPr id="91" name="Google Shape;91;p6"/>
          <p:cNvSpPr txBox="1">
            <a:spLocks noGrp="1"/>
          </p:cNvSpPr>
          <p:nvPr>
            <p:ph type="ftr" idx="11"/>
          </p:nvPr>
        </p:nvSpPr>
        <p:spPr>
          <a:xfrm>
            <a:off x="685800" y="6477001"/>
            <a:ext cx="7543800"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AOML Lab Review November 19, 2019</a:t>
            </a:r>
            <a:endParaRPr/>
          </a:p>
        </p:txBody>
      </p:sp>
      <p:sp>
        <p:nvSpPr>
          <p:cNvPr id="92" name="Google Shape;92;p6"/>
          <p:cNvSpPr txBox="1">
            <a:spLocks noGrp="1"/>
          </p:cNvSpPr>
          <p:nvPr>
            <p:ph type="sldNum" idx="12"/>
          </p:nvPr>
        </p:nvSpPr>
        <p:spPr>
          <a:xfrm>
            <a:off x="7315200" y="6477000"/>
            <a:ext cx="1828800" cy="3810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93" name="Google Shape;93;p6"/>
          <p:cNvSpPr/>
          <p:nvPr/>
        </p:nvSpPr>
        <p:spPr>
          <a:xfrm>
            <a:off x="1143000" y="1828800"/>
            <a:ext cx="7696200" cy="3046988"/>
          </a:xfrm>
          <a:prstGeom prst="rect">
            <a:avLst/>
          </a:prstGeom>
          <a:noFill/>
          <a:ln>
            <a:noFill/>
          </a:ln>
        </p:spPr>
        <p:txBody>
          <a:bodyPr spcFirstLastPara="1" wrap="square" lIns="91425" tIns="45700" rIns="91425" bIns="45700" anchor="t" anchorCtr="0">
            <a:spAutoFit/>
          </a:bodyPr>
          <a:lstStyle/>
          <a:p>
            <a:pPr marL="457200" marR="0" lvl="0" indent="-342900" algn="l" rtl="0">
              <a:spcBef>
                <a:spcPts val="0"/>
              </a:spcBef>
              <a:spcAft>
                <a:spcPts val="0"/>
              </a:spcAft>
              <a:buClr>
                <a:srgbClr val="0B5394"/>
              </a:buClr>
              <a:buSzPts val="1800"/>
              <a:buFont typeface="Calibri"/>
              <a:buChar char="●"/>
            </a:pPr>
            <a:r>
              <a:rPr lang="en-US" sz="4800">
                <a:solidFill>
                  <a:schemeClr val="lt1"/>
                </a:solidFill>
                <a:latin typeface="Calibri"/>
                <a:ea typeface="Calibri"/>
                <a:cs typeface="Calibri"/>
                <a:sym typeface="Calibri"/>
              </a:rPr>
              <a:t>Commit to Diversity</a:t>
            </a:r>
            <a:endParaRPr/>
          </a:p>
          <a:p>
            <a:pPr marL="457200" marR="0" lvl="0" indent="-342900" algn="l" rtl="0">
              <a:spcBef>
                <a:spcPts val="0"/>
              </a:spcBef>
              <a:spcAft>
                <a:spcPts val="0"/>
              </a:spcAft>
              <a:buClr>
                <a:srgbClr val="0B5394"/>
              </a:buClr>
              <a:buSzPts val="1800"/>
              <a:buFont typeface="Calibri"/>
              <a:buChar char="●"/>
            </a:pPr>
            <a:r>
              <a:rPr lang="en-US" sz="4800">
                <a:solidFill>
                  <a:schemeClr val="lt1"/>
                </a:solidFill>
                <a:latin typeface="Calibri"/>
                <a:ea typeface="Calibri"/>
                <a:cs typeface="Calibri"/>
                <a:sym typeface="Calibri"/>
              </a:rPr>
              <a:t>Explore to Solve</a:t>
            </a:r>
            <a:endParaRPr/>
          </a:p>
          <a:p>
            <a:pPr marL="457200" marR="0" lvl="0" indent="-342900" algn="l" rtl="0">
              <a:spcBef>
                <a:spcPts val="0"/>
              </a:spcBef>
              <a:spcAft>
                <a:spcPts val="0"/>
              </a:spcAft>
              <a:buClr>
                <a:srgbClr val="0B5394"/>
              </a:buClr>
              <a:buSzPts val="1800"/>
              <a:buFont typeface="Calibri"/>
              <a:buChar char="●"/>
            </a:pPr>
            <a:r>
              <a:rPr lang="en-US" sz="4800">
                <a:solidFill>
                  <a:schemeClr val="lt1"/>
                </a:solidFill>
                <a:latin typeface="Calibri"/>
                <a:ea typeface="Calibri"/>
                <a:cs typeface="Calibri"/>
                <a:sym typeface="Calibri"/>
              </a:rPr>
              <a:t>Uphold Scientific Integrity</a:t>
            </a:r>
            <a:endParaRPr/>
          </a:p>
          <a:p>
            <a:pPr marL="457200" marR="0" lvl="0" indent="-342900" algn="l" rtl="0">
              <a:spcBef>
                <a:spcPts val="0"/>
              </a:spcBef>
              <a:spcAft>
                <a:spcPts val="0"/>
              </a:spcAft>
              <a:buClr>
                <a:srgbClr val="0B5394"/>
              </a:buClr>
              <a:buSzPts val="1800"/>
              <a:buFont typeface="Calibri"/>
              <a:buChar char="●"/>
            </a:pPr>
            <a:r>
              <a:rPr lang="en-US" sz="4800">
                <a:solidFill>
                  <a:schemeClr val="lt1"/>
                </a:solidFill>
                <a:latin typeface="Calibri"/>
                <a:ea typeface="Calibri"/>
                <a:cs typeface="Calibri"/>
                <a:sym typeface="Calibri"/>
              </a:rPr>
              <a:t>Engage from Local to Global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1828800" y="-15766"/>
            <a:ext cx="7315200" cy="146356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Twentieth Century"/>
              <a:buNone/>
            </a:pPr>
            <a:r>
              <a:rPr lang="en-US"/>
              <a:t>OAR Goals Looking Ahead (2020-2025)</a:t>
            </a:r>
            <a:endParaRPr/>
          </a:p>
        </p:txBody>
      </p:sp>
      <p:sp>
        <p:nvSpPr>
          <p:cNvPr id="100" name="Google Shape;100;p7"/>
          <p:cNvSpPr txBox="1">
            <a:spLocks noGrp="1"/>
          </p:cNvSpPr>
          <p:nvPr>
            <p:ph type="ftr" idx="11"/>
          </p:nvPr>
        </p:nvSpPr>
        <p:spPr>
          <a:xfrm>
            <a:off x="762000" y="6477001"/>
            <a:ext cx="7467600"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AOML Lab Review November 19, 2019</a:t>
            </a:r>
            <a:endParaRPr/>
          </a:p>
        </p:txBody>
      </p:sp>
      <p:sp>
        <p:nvSpPr>
          <p:cNvPr id="101" name="Google Shape;101;p7"/>
          <p:cNvSpPr txBox="1">
            <a:spLocks noGrp="1"/>
          </p:cNvSpPr>
          <p:nvPr>
            <p:ph type="sldNum" idx="12"/>
          </p:nvPr>
        </p:nvSpPr>
        <p:spPr>
          <a:xfrm>
            <a:off x="7315200" y="6477000"/>
            <a:ext cx="1828800" cy="3810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02" name="Google Shape;102;p7"/>
          <p:cNvPicPr preferRelativeResize="0"/>
          <p:nvPr/>
        </p:nvPicPr>
        <p:blipFill rotWithShape="1">
          <a:blip r:embed="rId3">
            <a:alphaModFix/>
          </a:blip>
          <a:srcRect/>
          <a:stretch/>
        </p:blipFill>
        <p:spPr>
          <a:xfrm>
            <a:off x="1814512" y="1671517"/>
            <a:ext cx="6147119" cy="46103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
          <p:cNvSpPr txBox="1">
            <a:spLocks noGrp="1"/>
          </p:cNvSpPr>
          <p:nvPr>
            <p:ph type="body" idx="1"/>
          </p:nvPr>
        </p:nvSpPr>
        <p:spPr>
          <a:xfrm>
            <a:off x="381000" y="1600200"/>
            <a:ext cx="8382000" cy="4943547"/>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2590"/>
              <a:buNone/>
            </a:pPr>
            <a:endParaRPr sz="2590" dirty="0"/>
          </a:p>
          <a:p>
            <a:pPr marL="0" lvl="0" indent="0" algn="l" rtl="0">
              <a:spcBef>
                <a:spcPts val="1200"/>
              </a:spcBef>
              <a:spcAft>
                <a:spcPts val="0"/>
              </a:spcAft>
              <a:buSzPts val="2590"/>
              <a:buNone/>
            </a:pPr>
            <a:r>
              <a:rPr lang="en-US" sz="2590" dirty="0"/>
              <a:t>Assist labs in strategically </a:t>
            </a:r>
            <a:br>
              <a:rPr lang="en-US" sz="2590" dirty="0"/>
            </a:br>
            <a:r>
              <a:rPr lang="en-US" sz="2590" dirty="0"/>
              <a:t>planning future science</a:t>
            </a:r>
            <a:endParaRPr dirty="0"/>
          </a:p>
          <a:p>
            <a:pPr marL="0" lvl="0" indent="0" algn="l" rtl="0">
              <a:spcBef>
                <a:spcPts val="1200"/>
              </a:spcBef>
              <a:spcAft>
                <a:spcPts val="0"/>
              </a:spcAft>
              <a:buSzPts val="2590"/>
              <a:buNone/>
            </a:pPr>
            <a:r>
              <a:rPr lang="en-US" sz="2590" dirty="0"/>
              <a:t>Maintain consistency with </a:t>
            </a:r>
            <a:br>
              <a:rPr lang="en-US" sz="2590" dirty="0"/>
            </a:br>
            <a:r>
              <a:rPr lang="en-US" sz="2590" dirty="0"/>
              <a:t>NOAA strategic planning, budgeting &amp; execution</a:t>
            </a:r>
            <a:endParaRPr dirty="0"/>
          </a:p>
          <a:p>
            <a:pPr marL="0" lvl="0" indent="0" algn="l" rtl="0">
              <a:spcBef>
                <a:spcPts val="1200"/>
              </a:spcBef>
              <a:spcAft>
                <a:spcPts val="0"/>
              </a:spcAft>
              <a:buSzPts val="2590"/>
              <a:buNone/>
            </a:pPr>
            <a:r>
              <a:rPr lang="en-US" sz="2590" dirty="0"/>
              <a:t>Recognize lab scientists’ leadership excellence &amp; contributions in research fields</a:t>
            </a:r>
            <a:endParaRPr dirty="0"/>
          </a:p>
          <a:p>
            <a:pPr marL="0" lvl="0" indent="0" algn="l" rtl="0">
              <a:spcBef>
                <a:spcPts val="1200"/>
              </a:spcBef>
              <a:spcAft>
                <a:spcPts val="0"/>
              </a:spcAft>
              <a:buSzPts val="2590"/>
              <a:buNone/>
            </a:pPr>
            <a:r>
              <a:rPr lang="en-US" sz="2590" dirty="0"/>
              <a:t>Identify equipment &amp; facility </a:t>
            </a:r>
            <a:r>
              <a:rPr lang="en-US" sz="2590" dirty="0" smtClean="0"/>
              <a:t>challenges </a:t>
            </a:r>
            <a:r>
              <a:rPr lang="en-US" sz="2590" dirty="0"/>
              <a:t>that hinder success</a:t>
            </a:r>
            <a:endParaRPr dirty="0"/>
          </a:p>
          <a:p>
            <a:pPr marL="0" lvl="0" indent="0" algn="l" rtl="0">
              <a:spcBef>
                <a:spcPts val="1200"/>
              </a:spcBef>
              <a:spcAft>
                <a:spcPts val="0"/>
              </a:spcAft>
              <a:buSzPts val="2590"/>
              <a:buNone/>
            </a:pPr>
            <a:r>
              <a:rPr lang="en-US" sz="2590" dirty="0"/>
              <a:t>Locate communication strengths &amp; weaknesses between labs/offices/ leadership</a:t>
            </a:r>
            <a:endParaRPr dirty="0"/>
          </a:p>
        </p:txBody>
      </p:sp>
      <p:sp>
        <p:nvSpPr>
          <p:cNvPr id="109" name="Google Shape;109;p8"/>
          <p:cNvSpPr txBox="1">
            <a:spLocks noGrp="1"/>
          </p:cNvSpPr>
          <p:nvPr>
            <p:ph type="title"/>
          </p:nvPr>
        </p:nvSpPr>
        <p:spPr>
          <a:xfrm>
            <a:off x="1828800" y="-15766"/>
            <a:ext cx="7315200" cy="146356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Twentieth Century"/>
              <a:buNone/>
            </a:pPr>
            <a:r>
              <a:rPr lang="en-US"/>
              <a:t>HOW OAR USES YOUR REVIEW</a:t>
            </a:r>
            <a:endParaRPr/>
          </a:p>
        </p:txBody>
      </p:sp>
      <p:sp>
        <p:nvSpPr>
          <p:cNvPr id="110" name="Google Shape;110;p8"/>
          <p:cNvSpPr txBox="1">
            <a:spLocks noGrp="1"/>
          </p:cNvSpPr>
          <p:nvPr>
            <p:ph type="ftr" idx="11"/>
          </p:nvPr>
        </p:nvSpPr>
        <p:spPr>
          <a:xfrm>
            <a:off x="762000" y="6477001"/>
            <a:ext cx="7467600"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AOML Lab Review November 19, 2019</a:t>
            </a:r>
            <a:endParaRPr/>
          </a:p>
        </p:txBody>
      </p:sp>
      <p:sp>
        <p:nvSpPr>
          <p:cNvPr id="111" name="Google Shape;111;p8"/>
          <p:cNvSpPr txBox="1">
            <a:spLocks noGrp="1"/>
          </p:cNvSpPr>
          <p:nvPr>
            <p:ph type="sldNum" idx="12"/>
          </p:nvPr>
        </p:nvSpPr>
        <p:spPr>
          <a:xfrm>
            <a:off x="7315200" y="6477000"/>
            <a:ext cx="1828800" cy="3810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12" name="Google Shape;112;p8" descr="P:\Communications Share\Presentations\Presentations 2013\GMD Lab Review\assets\AOML with sign2.jp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324350" y="1504950"/>
            <a:ext cx="4610100" cy="1695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118" name="Google Shape;118;p9"/>
          <p:cNvGrpSpPr/>
          <p:nvPr/>
        </p:nvGrpSpPr>
        <p:grpSpPr>
          <a:xfrm>
            <a:off x="-3759782" y="744510"/>
            <a:ext cx="12454560" cy="6654927"/>
            <a:chOff x="-5588582" y="-855690"/>
            <a:chExt cx="12454560" cy="6654927"/>
          </a:xfrm>
        </p:grpSpPr>
        <p:sp>
          <p:nvSpPr>
            <p:cNvPr id="119" name="Google Shape;119;p9"/>
            <p:cNvSpPr/>
            <p:nvPr/>
          </p:nvSpPr>
          <p:spPr>
            <a:xfrm>
              <a:off x="-5588582" y="-855690"/>
              <a:ext cx="6654927" cy="6654927"/>
            </a:xfrm>
            <a:prstGeom prst="blockArc">
              <a:avLst>
                <a:gd name="adj1" fmla="val 18900000"/>
                <a:gd name="adj2" fmla="val 2700000"/>
                <a:gd name="adj3" fmla="val 325"/>
              </a:avLst>
            </a:prstGeom>
            <a:noFill/>
            <a:ln w="158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a:off x="686164" y="494354"/>
              <a:ext cx="6179814" cy="988709"/>
            </a:xfrm>
            <a:prstGeom prst="rect">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txBox="1"/>
            <p:nvPr/>
          </p:nvSpPr>
          <p:spPr>
            <a:xfrm>
              <a:off x="686164" y="494354"/>
              <a:ext cx="6179814" cy="988709"/>
            </a:xfrm>
            <a:prstGeom prst="rect">
              <a:avLst/>
            </a:prstGeom>
            <a:noFill/>
            <a:ln>
              <a:noFill/>
            </a:ln>
          </p:spPr>
          <p:txBody>
            <a:bodyPr spcFirstLastPara="1" wrap="square" lIns="784775" tIns="58400" rIns="58400" bIns="58400" anchor="ctr" anchorCtr="0">
              <a:noAutofit/>
            </a:bodyPr>
            <a:lstStyle/>
            <a:p>
              <a:pPr marL="0" marR="0" lvl="0" indent="0" algn="l" rtl="0">
                <a:lnSpc>
                  <a:spcPct val="90000"/>
                </a:lnSpc>
                <a:spcBef>
                  <a:spcPts val="0"/>
                </a:spcBef>
                <a:spcAft>
                  <a:spcPts val="0"/>
                </a:spcAft>
                <a:buNone/>
              </a:pPr>
              <a:r>
                <a:rPr lang="en-US" sz="2300" b="1">
                  <a:solidFill>
                    <a:schemeClr val="lt1"/>
                  </a:solidFill>
                  <a:latin typeface="Twentieth Century"/>
                  <a:ea typeface="Twentieth Century"/>
                  <a:cs typeface="Twentieth Century"/>
                  <a:sym typeface="Twentieth Century"/>
                </a:rPr>
                <a:t>QUALITY: </a:t>
              </a:r>
              <a:r>
                <a:rPr lang="en-US" sz="2300">
                  <a:solidFill>
                    <a:schemeClr val="lt1"/>
                  </a:solidFill>
                  <a:latin typeface="Twentieth Century"/>
                  <a:ea typeface="Twentieth Century"/>
                  <a:cs typeface="Twentieth Century"/>
                  <a:sym typeface="Twentieth Century"/>
                </a:rPr>
                <a:t>Assess quality of lab’s R&amp;D</a:t>
              </a:r>
              <a:endParaRPr sz="2300">
                <a:solidFill>
                  <a:schemeClr val="lt1"/>
                </a:solidFill>
                <a:latin typeface="Twentieth Century"/>
                <a:ea typeface="Twentieth Century"/>
                <a:cs typeface="Twentieth Century"/>
                <a:sym typeface="Twentieth Century"/>
              </a:endParaRPr>
            </a:p>
          </p:txBody>
        </p:sp>
        <p:sp>
          <p:nvSpPr>
            <p:cNvPr id="122" name="Google Shape;122;p9"/>
            <p:cNvSpPr/>
            <p:nvPr/>
          </p:nvSpPr>
          <p:spPr>
            <a:xfrm>
              <a:off x="68220" y="370766"/>
              <a:ext cx="1235886" cy="1235886"/>
            </a:xfrm>
            <a:prstGeom prst="ellipse">
              <a:avLst/>
            </a:prstGeom>
            <a:blipFill rotWithShape="1">
              <a:blip r:embed="rId3" cstate="print">
                <a:alphaModFix/>
                <a:extLst>
                  <a:ext uri="{28A0092B-C50C-407E-A947-70E740481C1C}">
                    <a14:useLocalDpi xmlns:a14="http://schemas.microsoft.com/office/drawing/2010/main"/>
                  </a:ext>
                </a:extLst>
              </a:blip>
              <a:tile tx="0" ty="0" sx="25000" sy="25000" flip="none" algn="tl"/>
            </a:blip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1045560" y="1977418"/>
              <a:ext cx="5820418" cy="988709"/>
            </a:xfrm>
            <a:prstGeom prst="rect">
              <a:avLst/>
            </a:prstGeom>
            <a:solidFill>
              <a:srgbClr val="5DAEA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txBox="1"/>
            <p:nvPr/>
          </p:nvSpPr>
          <p:spPr>
            <a:xfrm>
              <a:off x="1045560" y="1977418"/>
              <a:ext cx="5820418" cy="988709"/>
            </a:xfrm>
            <a:prstGeom prst="rect">
              <a:avLst/>
            </a:prstGeom>
            <a:noFill/>
            <a:ln>
              <a:noFill/>
            </a:ln>
          </p:spPr>
          <p:txBody>
            <a:bodyPr spcFirstLastPara="1" wrap="square" lIns="784775" tIns="58400" rIns="58400" bIns="58400" anchor="ctr" anchorCtr="0">
              <a:noAutofit/>
            </a:bodyPr>
            <a:lstStyle/>
            <a:p>
              <a:pPr marL="0" marR="0" lvl="0" indent="0" algn="l" rtl="0">
                <a:lnSpc>
                  <a:spcPct val="90000"/>
                </a:lnSpc>
                <a:spcBef>
                  <a:spcPts val="0"/>
                </a:spcBef>
                <a:spcAft>
                  <a:spcPts val="0"/>
                </a:spcAft>
                <a:buNone/>
              </a:pPr>
              <a:r>
                <a:rPr lang="en-US" sz="2300" b="1">
                  <a:solidFill>
                    <a:schemeClr val="lt1"/>
                  </a:solidFill>
                  <a:latin typeface="Twentieth Century"/>
                  <a:ea typeface="Twentieth Century"/>
                  <a:cs typeface="Twentieth Century"/>
                  <a:sym typeface="Twentieth Century"/>
                </a:rPr>
                <a:t>RELEVANCE: </a:t>
              </a:r>
              <a:r>
                <a:rPr lang="en-US" sz="2300">
                  <a:solidFill>
                    <a:schemeClr val="lt1"/>
                  </a:solidFill>
                  <a:latin typeface="Twentieth Century"/>
                  <a:ea typeface="Twentieth Century"/>
                  <a:cs typeface="Twentieth Century"/>
                  <a:sym typeface="Twentieth Century"/>
                </a:rPr>
                <a:t>Assess lab’s R&amp;D relevance to NOAA’s mission &amp; value to Nation</a:t>
              </a:r>
              <a:endParaRPr sz="2300">
                <a:solidFill>
                  <a:schemeClr val="lt1"/>
                </a:solidFill>
                <a:latin typeface="Twentieth Century"/>
                <a:ea typeface="Twentieth Century"/>
                <a:cs typeface="Twentieth Century"/>
                <a:sym typeface="Twentieth Century"/>
              </a:endParaRPr>
            </a:p>
          </p:txBody>
        </p:sp>
        <p:sp>
          <p:nvSpPr>
            <p:cNvPr id="125" name="Google Shape;125;p9"/>
            <p:cNvSpPr/>
            <p:nvPr/>
          </p:nvSpPr>
          <p:spPr>
            <a:xfrm>
              <a:off x="427616" y="1853830"/>
              <a:ext cx="1235886" cy="1235886"/>
            </a:xfrm>
            <a:prstGeom prst="ellipse">
              <a:avLst/>
            </a:prstGeom>
            <a:blipFill rotWithShape="1">
              <a:blip r:embed="rId4" cstate="print">
                <a:alphaModFix/>
                <a:extLst>
                  <a:ext uri="{28A0092B-C50C-407E-A947-70E740481C1C}">
                    <a14:useLocalDpi xmlns:a14="http://schemas.microsoft.com/office/drawing/2010/main"/>
                  </a:ext>
                </a:extLst>
              </a:blip>
              <a:stretch>
                <a:fillRect/>
              </a:stretch>
            </a:blipFill>
            <a:ln w="19050"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686164" y="3460482"/>
              <a:ext cx="6179814" cy="988709"/>
            </a:xfrm>
            <a:prstGeom prst="rect">
              <a:avLst/>
            </a:prstGeom>
            <a:solidFill>
              <a:srgbClr val="7F63A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txBox="1"/>
            <p:nvPr/>
          </p:nvSpPr>
          <p:spPr>
            <a:xfrm>
              <a:off x="686164" y="3460482"/>
              <a:ext cx="6179814" cy="988709"/>
            </a:xfrm>
            <a:prstGeom prst="rect">
              <a:avLst/>
            </a:prstGeom>
            <a:noFill/>
            <a:ln>
              <a:noFill/>
            </a:ln>
          </p:spPr>
          <p:txBody>
            <a:bodyPr spcFirstLastPara="1" wrap="square" lIns="784775" tIns="58400" rIns="58400" bIns="58400" anchor="ctr" anchorCtr="0">
              <a:noAutofit/>
            </a:bodyPr>
            <a:lstStyle/>
            <a:p>
              <a:pPr marL="0" marR="0" lvl="0" indent="0" algn="l" rtl="0">
                <a:lnSpc>
                  <a:spcPct val="90000"/>
                </a:lnSpc>
                <a:spcBef>
                  <a:spcPts val="0"/>
                </a:spcBef>
                <a:spcAft>
                  <a:spcPts val="0"/>
                </a:spcAft>
                <a:buNone/>
              </a:pPr>
              <a:r>
                <a:rPr lang="en-US" sz="2300" b="1">
                  <a:solidFill>
                    <a:schemeClr val="lt1"/>
                  </a:solidFill>
                  <a:latin typeface="Twentieth Century"/>
                  <a:ea typeface="Twentieth Century"/>
                  <a:cs typeface="Twentieth Century"/>
                  <a:sym typeface="Twentieth Century"/>
                </a:rPr>
                <a:t>PERFORMANCE: </a:t>
              </a:r>
              <a:r>
                <a:rPr lang="en-US" sz="2300">
                  <a:solidFill>
                    <a:schemeClr val="lt1"/>
                  </a:solidFill>
                  <a:latin typeface="Twentieth Century"/>
                  <a:ea typeface="Twentieth Century"/>
                  <a:cs typeface="Twentieth Century"/>
                  <a:sym typeface="Twentieth Century"/>
                </a:rPr>
                <a:t>Assess overall effectiveness of lab’s plans &amp; R&amp;D in meeting NOAA’s Strategic Plan objectives &amp; Nation’s needs</a:t>
              </a:r>
              <a:endParaRPr sz="2300">
                <a:solidFill>
                  <a:schemeClr val="lt1"/>
                </a:solidFill>
                <a:latin typeface="Twentieth Century"/>
                <a:ea typeface="Twentieth Century"/>
                <a:cs typeface="Twentieth Century"/>
                <a:sym typeface="Twentieth Century"/>
              </a:endParaRPr>
            </a:p>
          </p:txBody>
        </p:sp>
        <p:sp>
          <p:nvSpPr>
            <p:cNvPr id="128" name="Google Shape;128;p9"/>
            <p:cNvSpPr/>
            <p:nvPr/>
          </p:nvSpPr>
          <p:spPr>
            <a:xfrm>
              <a:off x="68220" y="3336894"/>
              <a:ext cx="1235886" cy="1235886"/>
            </a:xfrm>
            <a:prstGeom prst="ellipse">
              <a:avLst/>
            </a:prstGeom>
            <a:blipFill rotWithShape="1">
              <a:blip r:embed="rId5" cstate="print">
                <a:alphaModFix/>
                <a:extLst>
                  <a:ext uri="{28A0092B-C50C-407E-A947-70E740481C1C}">
                    <a14:useLocalDpi xmlns:a14="http://schemas.microsoft.com/office/drawing/2010/main"/>
                  </a:ext>
                </a:extLst>
              </a:blip>
              <a:stretch>
                <a:fillRect/>
              </a:stretch>
            </a:blip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9"/>
          <p:cNvSpPr txBox="1">
            <a:spLocks noGrp="1"/>
          </p:cNvSpPr>
          <p:nvPr>
            <p:ph type="title"/>
          </p:nvPr>
        </p:nvSpPr>
        <p:spPr>
          <a:xfrm>
            <a:off x="1828800" y="-15766"/>
            <a:ext cx="7315200" cy="146356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4000"/>
              <a:buFont typeface="Twentieth Century"/>
              <a:buNone/>
            </a:pPr>
            <a:r>
              <a:rPr lang="en-US"/>
              <a:t>CHARGE TO REVIEWERS</a:t>
            </a:r>
            <a:endParaRPr/>
          </a:p>
        </p:txBody>
      </p:sp>
      <p:sp>
        <p:nvSpPr>
          <p:cNvPr id="130" name="Google Shape;130;p9"/>
          <p:cNvSpPr txBox="1">
            <a:spLocks noGrp="1"/>
          </p:cNvSpPr>
          <p:nvPr>
            <p:ph type="ftr" idx="11"/>
          </p:nvPr>
        </p:nvSpPr>
        <p:spPr>
          <a:xfrm>
            <a:off x="762000" y="6477001"/>
            <a:ext cx="7467600" cy="38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AOML Lab Review November 19, 2019</a:t>
            </a:r>
            <a:endParaRPr/>
          </a:p>
        </p:txBody>
      </p:sp>
      <p:sp>
        <p:nvSpPr>
          <p:cNvPr id="131" name="Google Shape;131;p9"/>
          <p:cNvSpPr txBox="1">
            <a:spLocks noGrp="1"/>
          </p:cNvSpPr>
          <p:nvPr>
            <p:ph type="sldNum" idx="12"/>
          </p:nvPr>
        </p:nvSpPr>
        <p:spPr>
          <a:xfrm>
            <a:off x="7315200" y="6477000"/>
            <a:ext cx="1828800" cy="38100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Perspectiv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1011</Words>
  <Application>Microsoft Office PowerPoint</Application>
  <PresentationFormat>On-screen Show (4:3)</PresentationFormat>
  <Paragraphs>99</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Noto Sans Symbols</vt:lpstr>
      <vt:lpstr>Twentieth Century</vt:lpstr>
      <vt:lpstr>Perspective</vt:lpstr>
      <vt:lpstr>AOML Lab Review: The Foundation   To Research Success</vt:lpstr>
      <vt:lpstr>AOML history</vt:lpstr>
      <vt:lpstr>The Evolution of AOML </vt:lpstr>
      <vt:lpstr>AOML Leadership</vt:lpstr>
      <vt:lpstr>OAR’S VISION &amp; MISSION</vt:lpstr>
      <vt:lpstr>OAR’s Corporate Values</vt:lpstr>
      <vt:lpstr>OAR Goals Looking Ahead (2020-2025)</vt:lpstr>
      <vt:lpstr>HOW OAR USES YOUR REVIEW</vt:lpstr>
      <vt:lpstr>CHARGE TO REVIEWERS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AOML Lab Review: The Foundation   To Research Success</dc:title>
  <dc:creator>Emily Larkin</dc:creator>
  <cp:lastModifiedBy>Philip Hoffman</cp:lastModifiedBy>
  <cp:revision>10</cp:revision>
  <dcterms:created xsi:type="dcterms:W3CDTF">2013-03-07T13:04:43Z</dcterms:created>
  <dcterms:modified xsi:type="dcterms:W3CDTF">2019-11-13T19:01:35Z</dcterms:modified>
</cp:coreProperties>
</file>